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75" r:id="rId2"/>
    <p:sldId id="256" r:id="rId3"/>
    <p:sldId id="265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6" r:id="rId13"/>
    <p:sldId id="269" r:id="rId14"/>
    <p:sldId id="270" r:id="rId15"/>
    <p:sldId id="271" r:id="rId16"/>
    <p:sldId id="272" r:id="rId17"/>
    <p:sldId id="273" r:id="rId18"/>
    <p:sldId id="274" r:id="rId19"/>
    <p:sldId id="267" r:id="rId20"/>
    <p:sldId id="268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9473" autoAdjust="0"/>
  </p:normalViewPr>
  <p:slideViewPr>
    <p:cSldViewPr>
      <p:cViewPr varScale="1">
        <p:scale>
          <a:sx n="58" d="100"/>
          <a:sy n="58" d="100"/>
        </p:scale>
        <p:origin x="-16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ACC950-B479-46B9-B524-69B86A963CDB}" type="datetimeFigureOut">
              <a:rPr lang="ru-RU" smtClean="0"/>
              <a:t>27.01.2013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0AA4B7-35E2-4FC5-A17C-CFF9974133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71957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0AA4B7-35E2-4FC5-A17C-CFF9974133A9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36569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http://img1.nnm.ru/imagez/gallery/7/4/3/b/8/743b8e3d1aa6653fa1acfbfbb79fc187_full.jpg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332656"/>
            <a:ext cx="7772400" cy="1008112"/>
          </a:xfrm>
        </p:spPr>
        <p:txBody>
          <a:bodyPr/>
          <a:lstStyle/>
          <a:p>
            <a:r>
              <a:rPr lang="ru-RU" b="1" dirty="0">
                <a:latin typeface="Arial Narrow" pitchFamily="34" charset="0"/>
              </a:rPr>
              <a:t>Энергетические напитки</a:t>
            </a:r>
          </a:p>
        </p:txBody>
      </p:sp>
      <p:pic>
        <p:nvPicPr>
          <p:cNvPr id="4" name="Picture 4" descr="1222532082_12705682_dsc0165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412776"/>
            <a:ext cx="8136904" cy="3167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79512" y="5085184"/>
            <a:ext cx="8784976" cy="1473200"/>
          </a:xfrm>
        </p:spPr>
        <p:txBody>
          <a:bodyPr>
            <a:normAutofit/>
          </a:bodyPr>
          <a:lstStyle/>
          <a:p>
            <a:r>
              <a:rPr lang="ru-RU" sz="6000" dirty="0" smtClean="0">
                <a:solidFill>
                  <a:schemeClr val="tx2"/>
                </a:solidFill>
                <a:latin typeface="Arial Narrow" pitchFamily="34" charset="0"/>
              </a:rPr>
              <a:t>Вред или польза?</a:t>
            </a:r>
            <a:endParaRPr lang="ru-RU" sz="6000" dirty="0">
              <a:solidFill>
                <a:schemeClr val="tx2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24659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ru-RU" b="1" dirty="0" err="1">
                <a:latin typeface="Arial Narrow" pitchFamily="34" charset="0"/>
              </a:rPr>
              <a:t>Глюкоронолактон</a:t>
            </a:r>
            <a:r>
              <a:rPr lang="ru-RU" b="1" dirty="0">
                <a:latin typeface="Arial Narrow" pitchFamily="34" charset="0"/>
              </a:rPr>
              <a:t> – метаболит глюкозы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179512" y="1772816"/>
            <a:ext cx="8964488" cy="5085184"/>
          </a:xfrm>
        </p:spPr>
        <p:txBody>
          <a:bodyPr>
            <a:normAutofit/>
          </a:bodyPr>
          <a:lstStyle/>
          <a:p>
            <a:r>
              <a:rPr lang="ru-RU" sz="2800" b="1" dirty="0" err="1">
                <a:latin typeface="Arial Narrow" pitchFamily="34" charset="0"/>
              </a:rPr>
              <a:t>Глюкуронолактон</a:t>
            </a:r>
            <a:r>
              <a:rPr lang="ru-RU" sz="2800" b="1" dirty="0">
                <a:latin typeface="Arial Narrow" pitchFamily="34" charset="0"/>
              </a:rPr>
              <a:t> – один из естественных метаболитов глюкозы в человеческом организме. Содержится также в крупах, красном вине, некоторых растительных смолах. Важный компонент соединительной ткани. Никакими «энергетическими» свойствами не обладает, несколько улучшает выведение из организма токсичных продуктов обмена веществ. В «энергетиках» содержится в количестве, превышающем естественную суточную выработку в 250-500 раз. Эффект таких доз, равно как и взаимодействие с другими компонентами напитков, не изучен</a:t>
            </a:r>
            <a:endParaRPr lang="ru-RU" sz="2800" b="1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89454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0" y="1556792"/>
            <a:ext cx="9143999" cy="5301208"/>
          </a:xfrm>
        </p:spPr>
        <p:txBody>
          <a:bodyPr>
            <a:normAutofit/>
          </a:bodyPr>
          <a:lstStyle/>
          <a:p>
            <a:r>
              <a:rPr lang="ru-RU" b="1" dirty="0">
                <a:latin typeface="Arial Narrow" pitchFamily="34" charset="0"/>
              </a:rPr>
              <a:t>Сахароза – обычный сахар. Соединение двух простых сахаров – глюкозы и фруктозы. Высококалорийный компонент многих пищевых продуктов, используется в чистом виде для </a:t>
            </a:r>
            <a:r>
              <a:rPr lang="ru-RU" b="1" dirty="0" err="1">
                <a:latin typeface="Arial Narrow" pitchFamily="34" charset="0"/>
              </a:rPr>
              <a:t>подслащения</a:t>
            </a:r>
            <a:r>
              <a:rPr lang="ru-RU" b="1" dirty="0">
                <a:latin typeface="Arial Narrow" pitchFamily="34" charset="0"/>
              </a:rPr>
              <a:t> напитков, кондитерских изделий и т.п.</a:t>
            </a:r>
          </a:p>
          <a:p>
            <a:r>
              <a:rPr lang="ru-RU" b="1" dirty="0">
                <a:latin typeface="Arial Narrow" pitchFamily="34" charset="0"/>
              </a:rPr>
              <a:t>Глюкоза – самый распространенный сахар в реакциях метаболизма человека, основное питательное вещество, доставляемое кровью к органам и тканям (всем известный анализ крови на сахар – ничто иное, как определение концентрации глюкозы). Поступает в организм с пищей как продукт переваривания сахарозы, крахмала, гликогена и других углеводов. Может синтезироваться из других органических веществ.</a:t>
            </a:r>
          </a:p>
          <a:p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Arial Narrow" pitchFamily="34" charset="0"/>
              </a:rPr>
              <a:t>Сахароза, глюкоза</a:t>
            </a:r>
            <a:r>
              <a:rPr lang="ru-RU" dirty="0">
                <a:latin typeface="Arial Narrow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4850416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0" y="1268760"/>
            <a:ext cx="9143999" cy="5589240"/>
          </a:xfrm>
        </p:spPr>
        <p:txBody>
          <a:bodyPr>
            <a:normAutofit/>
          </a:bodyPr>
          <a:lstStyle/>
          <a:p>
            <a:r>
              <a:rPr lang="ru-RU" sz="2800" b="1" dirty="0">
                <a:latin typeface="Arial Narrow" pitchFamily="34" charset="0"/>
              </a:rPr>
              <a:t>D-рибоза – сахар, входящий в состав РНК, АТФ и некоторых других важных биологических молекул. Вырабатывается в организме человека. Его способность стимулировать энергетический обмен явно преувеличена.</a:t>
            </a:r>
            <a:br>
              <a:rPr lang="ru-RU" sz="2800" b="1" dirty="0">
                <a:latin typeface="Arial Narrow" pitchFamily="34" charset="0"/>
              </a:rPr>
            </a:br>
            <a:r>
              <a:rPr lang="ru-RU" sz="2800" b="1" dirty="0">
                <a:latin typeface="Arial Narrow" pitchFamily="34" charset="0"/>
              </a:rPr>
              <a:t/>
            </a:r>
            <a:br>
              <a:rPr lang="ru-RU" sz="2800" b="1" dirty="0">
                <a:latin typeface="Arial Narrow" pitchFamily="34" charset="0"/>
              </a:rPr>
            </a:br>
            <a:r>
              <a:rPr lang="ru-RU" sz="2800" b="1" dirty="0">
                <a:latin typeface="Arial Narrow" pitchFamily="34" charset="0"/>
              </a:rPr>
              <a:t>Витамины группы B – необходимые организму вещества, необходимые для многих биохимических реакций. В обычном рационе современного человека содержатся в достаточных количествах. Не обладают «энергетическими» свойствами.</a:t>
            </a:r>
            <a:endParaRPr lang="ru-RU" sz="2800" b="1" dirty="0">
              <a:latin typeface="Arial Narrow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Arial Narrow" pitchFamily="34" charset="0"/>
              </a:rPr>
              <a:t>D-рибоза</a:t>
            </a:r>
            <a:r>
              <a:rPr lang="ru-RU" dirty="0" smtClean="0">
                <a:latin typeface="Arial Narrow" pitchFamily="34" charset="0"/>
              </a:rPr>
              <a:t>,</a:t>
            </a:r>
            <a:r>
              <a:rPr lang="ru-RU" b="1" dirty="0">
                <a:latin typeface="Arial Narrow" pitchFamily="34" charset="0"/>
              </a:rPr>
              <a:t> </a:t>
            </a:r>
            <a:r>
              <a:rPr lang="ru-RU" b="1" dirty="0" smtClean="0">
                <a:latin typeface="Arial Narrow" pitchFamily="34" charset="0"/>
              </a:rPr>
              <a:t>витамины </a:t>
            </a:r>
            <a:r>
              <a:rPr lang="ru-RU" b="1" dirty="0">
                <a:latin typeface="Arial Narrow" pitchFamily="34" charset="0"/>
              </a:rPr>
              <a:t>группы B</a:t>
            </a:r>
            <a:r>
              <a:rPr lang="ru-RU" dirty="0">
                <a:latin typeface="Arial Narrow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824635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5589240"/>
          </a:xfrm>
        </p:spPr>
        <p:txBody>
          <a:bodyPr>
            <a:normAutofit/>
          </a:bodyPr>
          <a:lstStyle/>
          <a:p>
            <a:r>
              <a:rPr lang="ru-RU" sz="3200" b="1" dirty="0">
                <a:latin typeface="Arial Narrow" pitchFamily="34" charset="0"/>
              </a:rPr>
              <a:t>Одна банка напитка может содержать примерно от половины до целой суточной дозы витаминов. Поэтому медицинское ограничение на использование энергетиков — не более одной банки в сутки.</a:t>
            </a:r>
          </a:p>
          <a:p>
            <a:r>
              <a:rPr lang="ru-RU" sz="3200" b="1" dirty="0">
                <a:latin typeface="Arial Narrow" pitchFamily="34" charset="0"/>
              </a:rPr>
              <a:t>Содержание </a:t>
            </a:r>
            <a:r>
              <a:rPr lang="ru-RU" sz="3200" b="1" dirty="0" smtClean="0">
                <a:latin typeface="Arial Narrow" pitchFamily="34" charset="0"/>
              </a:rPr>
              <a:t>кофеина</a:t>
            </a:r>
            <a:r>
              <a:rPr lang="ru-RU" sz="3200" b="1" dirty="0">
                <a:latin typeface="Arial Narrow" pitchFamily="34" charset="0"/>
              </a:rPr>
              <a:t> в энергетических напитках немногим ниже, чем в том же объёме сваренного </a:t>
            </a:r>
            <a:r>
              <a:rPr lang="ru-RU" sz="3200" b="1" dirty="0" smtClean="0">
                <a:latin typeface="Arial Narrow" pitchFamily="34" charset="0"/>
              </a:rPr>
              <a:t>кофе. </a:t>
            </a:r>
            <a:r>
              <a:rPr lang="ru-RU" sz="3200" b="1" dirty="0">
                <a:latin typeface="Arial Narrow" pitchFamily="34" charset="0"/>
              </a:rPr>
              <a:t>Оно составляет от 240 до 360 мг/л при рекомендуемом верхнем допустимом уровне потребления 150 мг в </a:t>
            </a:r>
            <a:r>
              <a:rPr lang="ru-RU" sz="3200" b="1" dirty="0" smtClean="0">
                <a:latin typeface="Arial Narrow" pitchFamily="34" charset="0"/>
              </a:rPr>
              <a:t>сутки.</a:t>
            </a:r>
            <a:endParaRPr lang="ru-RU" sz="3200" b="1" dirty="0">
              <a:latin typeface="Arial Narrow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800" dirty="0">
                <a:latin typeface="Arial Narrow" pitchFamily="34" charset="0"/>
              </a:rPr>
              <a:t>Действие «</a:t>
            </a:r>
            <a:r>
              <a:rPr lang="ru-RU" sz="4800" dirty="0" err="1">
                <a:latin typeface="Arial Narrow" pitchFamily="34" charset="0"/>
              </a:rPr>
              <a:t>энерготоников</a:t>
            </a:r>
            <a:r>
              <a:rPr lang="ru-RU" sz="4800" dirty="0">
                <a:latin typeface="Arial Narrow" pitchFamily="34" charset="0"/>
              </a:rPr>
              <a:t>»</a:t>
            </a:r>
            <a:br>
              <a:rPr lang="ru-RU" sz="4800" dirty="0">
                <a:latin typeface="Arial Narrow" pitchFamily="34" charset="0"/>
              </a:rPr>
            </a:br>
            <a:endParaRPr lang="ru-RU" sz="48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94457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0" y="1268760"/>
            <a:ext cx="9143999" cy="5589240"/>
          </a:xfrm>
        </p:spPr>
        <p:txBody>
          <a:bodyPr>
            <a:normAutofit/>
          </a:bodyPr>
          <a:lstStyle/>
          <a:p>
            <a:r>
              <a:rPr lang="ru-RU" b="1" dirty="0">
                <a:latin typeface="Arial Narrow" pitchFamily="34" charset="0"/>
              </a:rPr>
              <a:t>Производители в рекламе утверждают, что напитки повышают работоспособность, стимулируя внутренние резервы организма. Например известно, что глюкоза, как и другие углеводы, быстро всасывается в кровь, включается в окислительные процессы и доставляет энергию (углеводы) к </a:t>
            </a:r>
            <a:r>
              <a:rPr lang="ru-RU" b="1" dirty="0" smtClean="0">
                <a:latin typeface="Arial Narrow" pitchFamily="34" charset="0"/>
              </a:rPr>
              <a:t>мышцам, мозгу</a:t>
            </a:r>
            <a:r>
              <a:rPr lang="ru-RU" b="1" dirty="0">
                <a:latin typeface="Arial Narrow" pitchFamily="34" charset="0"/>
              </a:rPr>
              <a:t> и другим жизненно важным органам. Как и любые стимуляторы, действуют по простой схеме — взять из организма энергии много и сразу, что ведёт к неизбежному истощению нервной системы, нарушению обмена веществ. Иногда в рекламе указывается, что </a:t>
            </a:r>
            <a:r>
              <a:rPr lang="ru-RU" b="1" dirty="0" smtClean="0">
                <a:latin typeface="Arial Narrow" pitchFamily="34" charset="0"/>
              </a:rPr>
              <a:t>кофеин присутствует </a:t>
            </a:r>
            <a:r>
              <a:rPr lang="ru-RU" b="1" dirty="0">
                <a:latin typeface="Arial Narrow" pitchFamily="34" charset="0"/>
              </a:rPr>
              <a:t>в чистом виде и не связан, как в </a:t>
            </a:r>
            <a:r>
              <a:rPr lang="ru-RU" b="1" dirty="0" smtClean="0">
                <a:latin typeface="Arial Narrow" pitchFamily="34" charset="0"/>
              </a:rPr>
              <a:t>кофе и чае, </a:t>
            </a:r>
            <a:r>
              <a:rPr lang="ru-RU" b="1" dirty="0">
                <a:latin typeface="Arial Narrow" pitchFamily="34" charset="0"/>
              </a:rPr>
              <a:t>с другими веществами, смягчающими его действие. Это заявление не имеет </a:t>
            </a:r>
            <a:r>
              <a:rPr lang="ru-RU" b="1" dirty="0" smtClean="0">
                <a:latin typeface="Arial Narrow" pitchFamily="34" charset="0"/>
              </a:rPr>
              <a:t>оснований. Производители </a:t>
            </a:r>
            <a:r>
              <a:rPr lang="ru-RU" b="1" dirty="0">
                <a:latin typeface="Arial Narrow" pitchFamily="34" charset="0"/>
              </a:rPr>
              <a:t>могут заявлять, что стимулирующее действие энергетика длится 3-4 часа (кофе только 1-2 часа), однако ссылок на </a:t>
            </a:r>
            <a:r>
              <a:rPr lang="ru-RU" b="1" dirty="0" smtClean="0">
                <a:latin typeface="Arial Narrow" pitchFamily="34" charset="0"/>
              </a:rPr>
              <a:t>соответствующие</a:t>
            </a:r>
            <a:r>
              <a:rPr lang="ru-RU" b="1" dirty="0">
                <a:latin typeface="Arial Narrow" pitchFamily="34" charset="0"/>
              </a:rPr>
              <a:t> </a:t>
            </a:r>
            <a:r>
              <a:rPr lang="ru-RU" b="1" dirty="0" smtClean="0">
                <a:latin typeface="Arial Narrow" pitchFamily="34" charset="0"/>
              </a:rPr>
              <a:t> клинические испытания</a:t>
            </a:r>
            <a:r>
              <a:rPr lang="ru-RU" b="1" dirty="0">
                <a:latin typeface="Arial Narrow" pitchFamily="34" charset="0"/>
              </a:rPr>
              <a:t> не приводится.</a:t>
            </a:r>
          </a:p>
          <a:p>
            <a:endParaRPr lang="ru-RU" dirty="0">
              <a:latin typeface="Arial Narrow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latin typeface="Arial Narrow" pitchFamily="34" charset="0"/>
              </a:rPr>
              <a:t>Стимулирующие эффекты</a:t>
            </a:r>
            <a:br>
              <a:rPr lang="ru-RU" b="1" dirty="0">
                <a:latin typeface="Arial Narrow" pitchFamily="34" charset="0"/>
              </a:rPr>
            </a:br>
            <a:endParaRPr lang="ru-RU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14364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0" y="1052736"/>
            <a:ext cx="9143999" cy="5805264"/>
          </a:xfrm>
        </p:spPr>
        <p:txBody>
          <a:bodyPr/>
          <a:lstStyle/>
          <a:p>
            <a:r>
              <a:rPr lang="ru-RU" b="1" dirty="0"/>
              <a:t>Врачи предупреждают, что употребление «энергетиков» может вызвать проблемы с сердечно-сосудистой системой, снижением потенции, бессонницей, утомлением, быстрым истощением ресурсов </a:t>
            </a:r>
            <a:r>
              <a:rPr lang="ru-RU" b="1" dirty="0" smtClean="0"/>
              <a:t>организма.</a:t>
            </a:r>
          </a:p>
          <a:p>
            <a:r>
              <a:rPr lang="ru-RU" b="1" dirty="0" smtClean="0"/>
              <a:t>Систематическое </a:t>
            </a:r>
            <a:r>
              <a:rPr lang="ru-RU" b="1" dirty="0"/>
              <a:t>употребление энергетических напитков может вызвать зависимость. Без них человек через какое-то время достигает фазы истощения, испытывает вялость, слабость и ищет средство для снятия такого состояния. Чашка кофе здесь не поможет</a:t>
            </a:r>
            <a:r>
              <a:rPr lang="ru-RU" b="1" dirty="0" smtClean="0"/>
              <a:t>.</a:t>
            </a:r>
            <a:r>
              <a:rPr lang="ru-RU" b="1" dirty="0"/>
              <a:t>	</a:t>
            </a:r>
          </a:p>
          <a:p>
            <a:r>
              <a:rPr lang="ru-RU" b="1" dirty="0"/>
              <a:t>Если напитки действительно содержат высокие дозы биологически активных веществ, то они могут вызывать определённые неблагоприятные эффекты: нарушение сна, возбуждение, беспокойство, тахикардию, повышение артериального давления, аритмию, тошноту и рвоту, непродолжительную депрессию и др.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Отрицательное действие</a:t>
            </a:r>
            <a:br>
              <a:rPr lang="ru-RU" b="1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11073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0" y="908720"/>
            <a:ext cx="9143999" cy="5949280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endParaRPr lang="ru-RU" dirty="0"/>
          </a:p>
          <a:p>
            <a:r>
              <a:rPr lang="ru-RU" sz="2800" b="1" dirty="0" smtClean="0">
                <a:latin typeface="Arial Narrow" pitchFamily="34" charset="0"/>
              </a:rPr>
              <a:t>Указывают</a:t>
            </a:r>
            <a:r>
              <a:rPr lang="ru-RU" sz="2800" b="1" dirty="0">
                <a:latin typeface="Arial Narrow" pitchFamily="34" charset="0"/>
              </a:rPr>
              <a:t>, что «энергетики» противопоказаны при гипертонии, заболеваниях сердечно-сосудистой системы, </a:t>
            </a:r>
            <a:r>
              <a:rPr lang="ru-RU" sz="2800" b="1" dirty="0" smtClean="0">
                <a:latin typeface="Arial Narrow" pitchFamily="34" charset="0"/>
              </a:rPr>
              <a:t>артериальной гипертензии, глаукоме, </a:t>
            </a:r>
            <a:r>
              <a:rPr lang="ru-RU" sz="2800" b="1" dirty="0">
                <a:latin typeface="Arial Narrow" pitchFamily="34" charset="0"/>
              </a:rPr>
              <a:t>нарушении сна, повышенной возбудимости и чувствительности к кофеину.</a:t>
            </a:r>
          </a:p>
          <a:p>
            <a:r>
              <a:rPr lang="ru-RU" sz="2800" b="1" dirty="0">
                <a:latin typeface="Arial Narrow" pitchFamily="34" charset="0"/>
              </a:rPr>
              <a:t>«Энергетики» нельзя пить </a:t>
            </a:r>
            <a:r>
              <a:rPr lang="ru-RU" sz="2800" b="1" dirty="0" smtClean="0">
                <a:latin typeface="Arial Narrow" pitchFamily="34" charset="0"/>
              </a:rPr>
              <a:t>детям, беременным</a:t>
            </a:r>
            <a:r>
              <a:rPr lang="ru-RU" sz="2800" b="1" dirty="0">
                <a:latin typeface="Arial Narrow" pitchFamily="34" charset="0"/>
              </a:rPr>
              <a:t> и кормящим женщинам, людям с повышенной нервной возбудимостью, бессонницей, нарушениями сердечной </a:t>
            </a:r>
            <a:r>
              <a:rPr lang="ru-RU" sz="2800" b="1" dirty="0" smtClean="0">
                <a:latin typeface="Arial Narrow" pitchFamily="34" charset="0"/>
              </a:rPr>
              <a:t>деятельности, гипертонической</a:t>
            </a:r>
            <a:r>
              <a:rPr lang="ru-RU" sz="2800" b="1" dirty="0">
                <a:latin typeface="Arial Narrow" pitchFamily="34" charset="0"/>
              </a:rPr>
              <a:t> </a:t>
            </a:r>
            <a:r>
              <a:rPr lang="ru-RU" sz="2800" b="1" dirty="0" smtClean="0">
                <a:latin typeface="Arial Narrow" pitchFamily="34" charset="0"/>
              </a:rPr>
              <a:t>болезнью.</a:t>
            </a:r>
            <a:endParaRPr lang="ru-RU" sz="2800" b="1" dirty="0">
              <a:latin typeface="Arial Narrow" pitchFamily="34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latin typeface="Arial Narrow" pitchFamily="34" charset="0"/>
              </a:rPr>
              <a:t>Противопоказания</a:t>
            </a:r>
            <a:br>
              <a:rPr lang="ru-RU" b="1" dirty="0">
                <a:latin typeface="Arial Narrow" pitchFamily="34" charset="0"/>
              </a:rPr>
            </a:br>
            <a:endParaRPr lang="ru-RU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83847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0" y="1052736"/>
            <a:ext cx="9143999" cy="5805264"/>
          </a:xfrm>
        </p:spPr>
        <p:txBody>
          <a:bodyPr>
            <a:normAutofit/>
          </a:bodyPr>
          <a:lstStyle/>
          <a:p>
            <a:r>
              <a:rPr lang="ru-RU" sz="2800" b="1" dirty="0">
                <a:latin typeface="Arial Narrow" pitchFamily="34" charset="0"/>
              </a:rPr>
              <a:t>Энергетические напитки иногда смешивают с алкоголем. Энергетики выполняют стимулирующую функцию, в то время как алкоголь — угнетающую. Вред такого сочетания заключается в способности энергетиков замаскировать влияние алкоголя, в результате которой человек не сможет принять его влияние в расчёт, ослабляя контроль за количеством </a:t>
            </a:r>
            <a:r>
              <a:rPr lang="ru-RU" sz="2800" b="1" dirty="0" smtClean="0">
                <a:latin typeface="Arial Narrow" pitchFamily="34" charset="0"/>
              </a:rPr>
              <a:t>выпитого. </a:t>
            </a:r>
            <a:endParaRPr lang="ru-RU" sz="2800" b="1" dirty="0">
              <a:latin typeface="Arial Narrow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latin typeface="Arial Narrow" pitchFamily="34" charset="0"/>
              </a:rPr>
              <a:t>Сочетание с алкоголем</a:t>
            </a:r>
            <a:br>
              <a:rPr lang="ru-RU" b="1" dirty="0">
                <a:latin typeface="Arial Narrow" pitchFamily="34" charset="0"/>
              </a:rPr>
            </a:br>
            <a:endParaRPr lang="ru-RU" dirty="0">
              <a:latin typeface="Arial Narrow" pitchFamily="34" charset="0"/>
            </a:endParaRPr>
          </a:p>
        </p:txBody>
      </p:sp>
      <p:pic>
        <p:nvPicPr>
          <p:cNvPr id="4" name="Picture 4" descr="02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5" y="4149080"/>
            <a:ext cx="7236296" cy="2708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20219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tabLst>
                <a:tab pos="4486275" algn="l"/>
              </a:tabLst>
            </a:pPr>
            <a:r>
              <a:rPr lang="ru-RU" b="1" dirty="0">
                <a:latin typeface="Arial Narrow" pitchFamily="34" charset="0"/>
              </a:rPr>
              <a:t>Функциональные пробы до и после приёма энергетического напитка</a:t>
            </a:r>
            <a:endParaRPr lang="ru-RU" b="1" dirty="0">
              <a:latin typeface="Arial Narrow" pitchFamily="34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quarter" idx="13"/>
          </p:nvPr>
        </p:nvSpPr>
        <p:spPr>
          <a:xfrm>
            <a:off x="179512" y="1844824"/>
            <a:ext cx="3822192" cy="3447288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b="1" dirty="0">
                <a:latin typeface="Arial Narrow" pitchFamily="34" charset="0"/>
              </a:rPr>
              <a:t>До приёма </a:t>
            </a:r>
            <a:r>
              <a:rPr lang="ru-RU" b="1" dirty="0" smtClean="0">
                <a:latin typeface="Arial Narrow" pitchFamily="34" charset="0"/>
              </a:rPr>
              <a:t>напитка:</a:t>
            </a:r>
            <a:endParaRPr lang="ru-RU" b="1" dirty="0">
              <a:latin typeface="Arial Narrow" pitchFamily="34" charset="0"/>
            </a:endParaRPr>
          </a:p>
          <a:p>
            <a:pPr>
              <a:buFont typeface="Wingdings" pitchFamily="2" charset="2"/>
              <a:buNone/>
            </a:pPr>
            <a:r>
              <a:rPr lang="ru-RU" b="1" dirty="0">
                <a:latin typeface="Arial Narrow" pitchFamily="34" charset="0"/>
              </a:rPr>
              <a:t> Пульс, ударов в минуту         68</a:t>
            </a:r>
          </a:p>
          <a:p>
            <a:pPr>
              <a:buFont typeface="Wingdings" pitchFamily="2" charset="2"/>
              <a:buNone/>
            </a:pPr>
            <a:r>
              <a:rPr lang="ru-RU" b="1" dirty="0">
                <a:latin typeface="Arial Narrow" pitchFamily="34" charset="0"/>
              </a:rPr>
              <a:t>Кровяное давление, мм\мм             80\12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14"/>
          </p:nvPr>
        </p:nvSpPr>
        <p:spPr>
          <a:xfrm>
            <a:off x="5436096" y="1772816"/>
            <a:ext cx="3822192" cy="3447288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b="1" dirty="0">
                <a:latin typeface="Arial Narrow" pitchFamily="34" charset="0"/>
              </a:rPr>
              <a:t>После приёма </a:t>
            </a:r>
            <a:r>
              <a:rPr lang="ru-RU" b="1" dirty="0" smtClean="0">
                <a:latin typeface="Arial Narrow" pitchFamily="34" charset="0"/>
              </a:rPr>
              <a:t>напитка:</a:t>
            </a:r>
            <a:endParaRPr lang="ru-RU" b="1" dirty="0">
              <a:latin typeface="Arial Narrow" pitchFamily="34" charset="0"/>
            </a:endParaRPr>
          </a:p>
          <a:p>
            <a:pPr>
              <a:buFont typeface="Wingdings" pitchFamily="2" charset="2"/>
              <a:buNone/>
            </a:pPr>
            <a:r>
              <a:rPr lang="ru-RU" b="1" dirty="0">
                <a:latin typeface="Arial Narrow" pitchFamily="34" charset="0"/>
              </a:rPr>
              <a:t>Пульс, ударов в минуту          88</a:t>
            </a:r>
          </a:p>
          <a:p>
            <a:pPr>
              <a:buFont typeface="Wingdings" pitchFamily="2" charset="2"/>
              <a:buNone/>
            </a:pPr>
            <a:r>
              <a:rPr lang="ru-RU" b="1" dirty="0">
                <a:latin typeface="Arial Narrow" pitchFamily="34" charset="0"/>
              </a:rPr>
              <a:t>Кровяное     давление, мм\мм        90\140</a:t>
            </a:r>
          </a:p>
          <a:p>
            <a:endParaRPr lang="ru-RU" sz="2000" dirty="0">
              <a:latin typeface="Arial Narrow" pitchFamily="34" charset="0"/>
            </a:endParaRPr>
          </a:p>
          <a:p>
            <a:endParaRPr lang="ru-RU" dirty="0"/>
          </a:p>
        </p:txBody>
      </p:sp>
      <p:pic>
        <p:nvPicPr>
          <p:cNvPr id="6" name="Picture 11" descr="i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3789040"/>
            <a:ext cx="4608512" cy="3068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53063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5877272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endParaRPr lang="ru-RU" dirty="0"/>
          </a:p>
          <a:p>
            <a:r>
              <a:rPr lang="ru-RU" sz="2800" b="1" dirty="0" smtClean="0"/>
              <a:t>У</a:t>
            </a:r>
            <a:r>
              <a:rPr lang="ru-RU" sz="2800" b="1" dirty="0" smtClean="0">
                <a:latin typeface="Arial Narrow" pitchFamily="34" charset="0"/>
              </a:rPr>
              <a:t>потребляя </a:t>
            </a:r>
            <a:r>
              <a:rPr lang="ru-RU" sz="2800" b="1" dirty="0">
                <a:latin typeface="Arial Narrow" pitchFamily="34" charset="0"/>
              </a:rPr>
              <a:t>энергетический напиток человек, помимо гарантированной стимуляции кофеином (той же, что при употреблении, например, кофе), проглатывает большой знак вопроса, поскольку об эффектах сочетаний таких веществ в таких дозах просто нет данных. Кроме того, не стоит забывать о том, что сами напитки никакой «энергии» в себе не содержат. Они лишь мобилизуют внутренние резервы организма, буквально выжимая из них заряд бодрости. Такое воздействие требует достаточного последующего отдыха с целью восстановления.</a:t>
            </a:r>
            <a:endParaRPr lang="ru-RU" sz="2800" b="1" dirty="0">
              <a:latin typeface="Arial Narrow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898360"/>
          </a:xfrm>
        </p:spPr>
        <p:txBody>
          <a:bodyPr>
            <a:noAutofit/>
          </a:bodyPr>
          <a:lstStyle/>
          <a:p>
            <a:r>
              <a:rPr lang="ru-RU" sz="6000" b="1" dirty="0">
                <a:latin typeface="Arial Narrow" pitchFamily="34" charset="0"/>
              </a:rPr>
              <a:t>Подведем итог</a:t>
            </a:r>
            <a:br>
              <a:rPr lang="ru-RU" sz="6000" b="1" dirty="0">
                <a:latin typeface="Arial Narrow" pitchFamily="34" charset="0"/>
              </a:rPr>
            </a:br>
            <a:endParaRPr lang="ru-RU" sz="600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01272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" y="4077072"/>
            <a:ext cx="9140598" cy="2780928"/>
          </a:xfrm>
        </p:spPr>
        <p:txBody>
          <a:bodyPr>
            <a:normAutofit fontScale="47500" lnSpcReduction="20000"/>
          </a:bodyPr>
          <a:lstStyle/>
          <a:p>
            <a:endParaRPr lang="en-US" sz="2800" b="1" dirty="0" smtClean="0"/>
          </a:p>
          <a:p>
            <a:endParaRPr lang="ru-RU" sz="4400" b="1" dirty="0" smtClean="0"/>
          </a:p>
          <a:p>
            <a:r>
              <a:rPr lang="ru-RU" sz="5900" b="1" dirty="0" smtClean="0">
                <a:latin typeface="Arial Narrow" pitchFamily="34" charset="0"/>
              </a:rPr>
              <a:t>Человек </a:t>
            </a:r>
            <a:r>
              <a:rPr lang="ru-RU" sz="5900" b="1" dirty="0">
                <a:latin typeface="Arial Narrow" pitchFamily="34" charset="0"/>
              </a:rPr>
              <a:t>всегда хотел изобрести вечный двигатель, и вот, кажется, решение уже найдено, если появилась усталость, нет сил или нет желания что-либо делать – надо выпить энергетический напиток, это взбодрит, придаст сил, увеличит рабочий потенциал.</a:t>
            </a:r>
          </a:p>
          <a:p>
            <a:pPr marL="0" indent="0">
              <a:buNone/>
            </a:pP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2050" name="Picture 2" descr="C:\Documents and Settings\Kol\Рабочий стол\energeticheskie-napitki-vred-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581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08129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340768"/>
            <a:ext cx="8229600" cy="4464496"/>
          </a:xfrm>
        </p:spPr>
        <p:txBody>
          <a:bodyPr>
            <a:noAutofit/>
          </a:bodyPr>
          <a:lstStyle/>
          <a:p>
            <a:r>
              <a:rPr lang="ru-RU" sz="5400" dirty="0">
                <a:solidFill>
                  <a:schemeClr val="tx2"/>
                </a:solidFill>
                <a:latin typeface="Arial Narrow" pitchFamily="34" charset="0"/>
              </a:rPr>
              <a:t>Если, несмотря на это, вы все-таки решили «зарядиться», вот несколько советов по уменьшению риска, связанного с употреблением «энергетиков».</a:t>
            </a:r>
            <a:endParaRPr lang="ru-RU" sz="5400" dirty="0">
              <a:solidFill>
                <a:schemeClr val="tx2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85925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0" y="332656"/>
            <a:ext cx="8964487" cy="6264696"/>
          </a:xfrm>
        </p:spPr>
        <p:txBody>
          <a:bodyPr>
            <a:normAutofit/>
          </a:bodyPr>
          <a:lstStyle/>
          <a:p>
            <a:r>
              <a:rPr lang="ru-RU" b="1" dirty="0">
                <a:latin typeface="Arial Narrow" pitchFamily="34" charset="0"/>
              </a:rPr>
              <a:t>Не рекомендуется выпивать более одной банки (250 мл) энергетического напитка в день, большая банка (500 мл) уже считается чрезмерной дозой.</a:t>
            </a:r>
          </a:p>
          <a:p>
            <a:r>
              <a:rPr lang="ru-RU" b="1" dirty="0">
                <a:latin typeface="Arial Narrow" pitchFamily="34" charset="0"/>
              </a:rPr>
              <a:t>После окончания действия «батарейки» обеспечьте организму достаточный отдых.</a:t>
            </a:r>
          </a:p>
          <a:p>
            <a:r>
              <a:rPr lang="ru-RU" b="1" dirty="0">
                <a:latin typeface="Arial Narrow" pitchFamily="34" charset="0"/>
              </a:rPr>
              <a:t>Не пейте «энергетики» после физических нагрузок и спортивных тренировок – и то, и другое повышает давление и активирует сердечную деятельность. Так что не стоит подстегивать без того утомленный организм – его ресурсы не безграничны.</a:t>
            </a:r>
          </a:p>
          <a:p>
            <a:r>
              <a:rPr lang="ru-RU" b="1" dirty="0">
                <a:latin typeface="Arial Narrow" pitchFamily="34" charset="0"/>
              </a:rPr>
              <a:t>Не употребляйте энергетические напитки вместе с кофе, чаем и алкоголем – делая это, вы перегружаете нервную систему, сердце и печень.</a:t>
            </a:r>
          </a:p>
          <a:p>
            <a:r>
              <a:rPr lang="ru-RU" b="1" dirty="0">
                <a:latin typeface="Arial Narrow" pitchFamily="34" charset="0"/>
              </a:rPr>
              <a:t>Помните, что «энергетики» противопоказаны при бессоннице, повышенной нервной возбудимости, заболеваниях печени, сердечно-сосудистой и нервной систем, гипертиреозе, мочекаменной болезни и язве желудка.</a:t>
            </a:r>
          </a:p>
        </p:txBody>
      </p:sp>
    </p:spTree>
    <p:extLst>
      <p:ext uri="{BB962C8B-B14F-4D97-AF65-F5344CB8AC3E}">
        <p14:creationId xmlns:p14="http://schemas.microsoft.com/office/powerpoint/2010/main" val="70644096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0" y="1556792"/>
            <a:ext cx="9143999" cy="5301208"/>
          </a:xfrm>
        </p:spPr>
        <p:txBody>
          <a:bodyPr/>
          <a:lstStyle/>
          <a:p>
            <a:r>
              <a:rPr lang="ru-RU" sz="3600" b="1" dirty="0">
                <a:latin typeface="Arial Narrow" pitchFamily="34" charset="0"/>
              </a:rPr>
              <a:t> две чайные ложки меда, </a:t>
            </a:r>
          </a:p>
          <a:p>
            <a:r>
              <a:rPr lang="ru-RU" sz="3600" b="1" dirty="0">
                <a:latin typeface="Arial Narrow" pitchFamily="34" charset="0"/>
              </a:rPr>
              <a:t>пару выжатых кусочков лимона, </a:t>
            </a:r>
          </a:p>
          <a:p>
            <a:r>
              <a:rPr lang="ru-RU" sz="3600" b="1" dirty="0">
                <a:latin typeface="Arial Narrow" pitchFamily="34" charset="0"/>
              </a:rPr>
              <a:t>стакан теплой воды </a:t>
            </a:r>
          </a:p>
          <a:p>
            <a:pPr>
              <a:buFont typeface="Wingdings" pitchFamily="2" charset="2"/>
              <a:buNone/>
            </a:pPr>
            <a:r>
              <a:rPr lang="ru-RU" sz="3600" b="1" dirty="0">
                <a:latin typeface="Arial Narrow" pitchFamily="34" charset="0"/>
              </a:rPr>
              <a:t>-   и перед вами настоящая сокровищница витаминов и питательных веществ </a:t>
            </a:r>
          </a:p>
          <a:p>
            <a:endParaRPr lang="ru-RU" dirty="0">
              <a:latin typeface="Arial Narrow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578504"/>
          </a:xfrm>
        </p:spPr>
        <p:txBody>
          <a:bodyPr>
            <a:normAutofit fontScale="90000"/>
          </a:bodyPr>
          <a:lstStyle/>
          <a:p>
            <a:r>
              <a:rPr lang="ru-RU" b="1" dirty="0">
                <a:latin typeface="Arial Narrow" pitchFamily="34" charset="0"/>
              </a:rPr>
              <a:t>Действительно энергетический </a:t>
            </a:r>
            <a:br>
              <a:rPr lang="ru-RU" b="1" dirty="0">
                <a:latin typeface="Arial Narrow" pitchFamily="34" charset="0"/>
              </a:rPr>
            </a:br>
            <a:r>
              <a:rPr lang="ru-RU" b="1" dirty="0">
                <a:latin typeface="Arial Narrow" pitchFamily="34" charset="0"/>
              </a:rPr>
              <a:t>напиток </a:t>
            </a:r>
            <a:br>
              <a:rPr lang="ru-RU" b="1" dirty="0">
                <a:latin typeface="Arial Narrow" pitchFamily="34" charset="0"/>
              </a:rPr>
            </a:br>
            <a:endParaRPr lang="ru-RU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873699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755576" y="1484784"/>
            <a:ext cx="7408333" cy="3450696"/>
          </a:xfrm>
        </p:spPr>
        <p:txBody>
          <a:bodyPr/>
          <a:lstStyle/>
          <a:p>
            <a:pPr marL="0" indent="0" algn="ctr">
              <a:buNone/>
            </a:pPr>
            <a:r>
              <a:rPr lang="ru-RU" sz="8800" b="1" dirty="0">
                <a:latin typeface="Arial Narrow" pitchFamily="34" charset="0"/>
              </a:rPr>
              <a:t>Спасибо за внимание!</a:t>
            </a:r>
          </a:p>
          <a:p>
            <a:endParaRPr lang="ru-RU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3334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" y="260648"/>
            <a:ext cx="4860032" cy="6597352"/>
          </a:xfrm>
        </p:spPr>
        <p:txBody>
          <a:bodyPr>
            <a:normAutofit/>
          </a:bodyPr>
          <a:lstStyle/>
          <a:p>
            <a:r>
              <a:rPr lang="ru-RU" sz="2800" b="1" dirty="0">
                <a:latin typeface="Arial Narrow" pitchFamily="34" charset="0"/>
              </a:rPr>
              <a:t>Изготовители «энергетиков» утверждают, что их товары приносят только пользу – всего одна баночка чудо-напитка, и человек снова свеж, бодр и работоспособен. Однако многие медики и ученые выступаю против подобных напитков, утверждая, что они наносят вред организму. Давайте разберемся, как же действуют на организм энергетики. Чего в них больше, пользы или вреда?</a:t>
            </a:r>
            <a:endParaRPr lang="ru-RU" sz="2800" b="1" dirty="0">
              <a:latin typeface="Arial Narrow" pitchFamily="34" charset="0"/>
            </a:endParaRPr>
          </a:p>
        </p:txBody>
      </p:sp>
      <p:pic>
        <p:nvPicPr>
          <p:cNvPr id="3074" name="Picture 2" descr="C:\Documents and Settings\Kol\Рабочий стол\5f2167207a4224c9803b8716879d451b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39" y="260648"/>
            <a:ext cx="4212631" cy="6470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89692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355976" y="1628800"/>
            <a:ext cx="4680520" cy="5112568"/>
          </a:xfrm>
        </p:spPr>
        <p:txBody>
          <a:bodyPr/>
          <a:lstStyle/>
          <a:p>
            <a:pPr marL="342900" lvl="0" indent="-342900" fontAlgn="base">
              <a:spcAft>
                <a:spcPct val="0"/>
              </a:spcAft>
              <a:buClr>
                <a:srgbClr val="003366"/>
              </a:buClr>
              <a:buSzPct val="75000"/>
              <a:buFont typeface="Wingdings" pitchFamily="2" charset="2"/>
              <a:buChar char="l"/>
            </a:pPr>
            <a:r>
              <a:rPr lang="ru-RU" sz="2800" b="1" kern="0" dirty="0">
                <a:solidFill>
                  <a:srgbClr val="003366"/>
                </a:solidFill>
                <a:latin typeface="Arial Narrow" pitchFamily="34" charset="0"/>
              </a:rPr>
              <a:t>Кофеин </a:t>
            </a:r>
          </a:p>
          <a:p>
            <a:pPr marL="342900" lvl="0" indent="-342900" fontAlgn="base">
              <a:spcAft>
                <a:spcPct val="0"/>
              </a:spcAft>
              <a:buClr>
                <a:srgbClr val="003366"/>
              </a:buClr>
              <a:buSzPct val="75000"/>
              <a:buFont typeface="Wingdings" pitchFamily="2" charset="2"/>
              <a:buChar char="l"/>
            </a:pPr>
            <a:r>
              <a:rPr lang="ru-RU" sz="2800" b="1" kern="0" dirty="0">
                <a:solidFill>
                  <a:srgbClr val="003366"/>
                </a:solidFill>
                <a:latin typeface="Arial Narrow" pitchFamily="34" charset="0"/>
              </a:rPr>
              <a:t>Таурин </a:t>
            </a:r>
          </a:p>
          <a:p>
            <a:pPr marL="342900" lvl="0" indent="-342900" fontAlgn="base">
              <a:spcAft>
                <a:spcPct val="0"/>
              </a:spcAft>
              <a:buClr>
                <a:srgbClr val="003366"/>
              </a:buClr>
              <a:buSzPct val="75000"/>
              <a:buFont typeface="Wingdings" pitchFamily="2" charset="2"/>
              <a:buChar char="l"/>
            </a:pPr>
            <a:r>
              <a:rPr lang="ru-RU" sz="2800" b="1" kern="0" dirty="0">
                <a:solidFill>
                  <a:srgbClr val="003366"/>
                </a:solidFill>
                <a:latin typeface="Arial Narrow" pitchFamily="34" charset="0"/>
              </a:rPr>
              <a:t>Теобромин </a:t>
            </a:r>
          </a:p>
          <a:p>
            <a:pPr marL="342900" lvl="0" indent="-342900" fontAlgn="base">
              <a:spcAft>
                <a:spcPct val="0"/>
              </a:spcAft>
              <a:buClr>
                <a:srgbClr val="003366"/>
              </a:buClr>
              <a:buSzPct val="75000"/>
              <a:buFont typeface="Wingdings" pitchFamily="2" charset="2"/>
              <a:buChar char="l"/>
            </a:pPr>
            <a:r>
              <a:rPr lang="ru-RU" sz="2800" b="1" kern="0" dirty="0" err="1">
                <a:solidFill>
                  <a:srgbClr val="003366"/>
                </a:solidFill>
                <a:latin typeface="Arial Narrow" pitchFamily="34" charset="0"/>
              </a:rPr>
              <a:t>Глюкуронолактон</a:t>
            </a:r>
            <a:r>
              <a:rPr lang="ru-RU" sz="2800" b="1" kern="0" dirty="0">
                <a:solidFill>
                  <a:srgbClr val="003366"/>
                </a:solidFill>
                <a:latin typeface="Arial Narrow" pitchFamily="34" charset="0"/>
              </a:rPr>
              <a:t> </a:t>
            </a:r>
          </a:p>
          <a:p>
            <a:pPr marL="342900" lvl="0" indent="-342900" fontAlgn="base">
              <a:spcAft>
                <a:spcPct val="0"/>
              </a:spcAft>
              <a:buClr>
                <a:srgbClr val="003366"/>
              </a:buClr>
              <a:buSzPct val="75000"/>
              <a:buFont typeface="Wingdings" pitchFamily="2" charset="2"/>
              <a:buChar char="l"/>
            </a:pPr>
            <a:r>
              <a:rPr lang="ru-RU" sz="2800" b="1" kern="0" dirty="0" err="1">
                <a:solidFill>
                  <a:srgbClr val="003366"/>
                </a:solidFill>
                <a:latin typeface="Arial Narrow" pitchFamily="34" charset="0"/>
              </a:rPr>
              <a:t>Гуарана</a:t>
            </a:r>
            <a:r>
              <a:rPr lang="ru-RU" sz="2800" b="1" kern="0" dirty="0">
                <a:solidFill>
                  <a:srgbClr val="003366"/>
                </a:solidFill>
                <a:latin typeface="Arial Narrow" pitchFamily="34" charset="0"/>
              </a:rPr>
              <a:t>, женьшень</a:t>
            </a:r>
          </a:p>
          <a:p>
            <a:pPr marL="342900" lvl="0" indent="-342900" fontAlgn="base">
              <a:spcAft>
                <a:spcPct val="0"/>
              </a:spcAft>
              <a:buClr>
                <a:srgbClr val="003366"/>
              </a:buClr>
              <a:buSzPct val="75000"/>
              <a:buFont typeface="Wingdings" pitchFamily="2" charset="2"/>
              <a:buChar char="l"/>
            </a:pPr>
            <a:r>
              <a:rPr lang="ru-RU" sz="2800" b="1" kern="0" dirty="0">
                <a:solidFill>
                  <a:srgbClr val="003366"/>
                </a:solidFill>
                <a:latin typeface="Arial Narrow" pitchFamily="34" charset="0"/>
              </a:rPr>
              <a:t>Сахароза или глюкоза </a:t>
            </a:r>
          </a:p>
          <a:p>
            <a:pPr marL="342900" lvl="0" indent="-342900" fontAlgn="base">
              <a:spcAft>
                <a:spcPct val="0"/>
              </a:spcAft>
              <a:buClr>
                <a:srgbClr val="003366"/>
              </a:buClr>
              <a:buSzPct val="75000"/>
              <a:buFont typeface="Wingdings" pitchFamily="2" charset="2"/>
              <a:buChar char="l"/>
            </a:pPr>
            <a:r>
              <a:rPr lang="ru-RU" sz="2800" b="1" kern="0" dirty="0">
                <a:solidFill>
                  <a:srgbClr val="003366"/>
                </a:solidFill>
                <a:latin typeface="Arial Narrow" pitchFamily="34" charset="0"/>
              </a:rPr>
              <a:t>Витамины группы В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>
                <a:latin typeface="Arial Narrow" pitchFamily="34" charset="0"/>
              </a:rPr>
              <a:t>Состав  энергетических напитков:</a:t>
            </a:r>
          </a:p>
        </p:txBody>
      </p:sp>
      <p:pic>
        <p:nvPicPr>
          <p:cNvPr id="4" name="Picture 5" descr="Правила употребления энергетических напитков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700808"/>
            <a:ext cx="3888432" cy="4896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547174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0" y="1331550"/>
            <a:ext cx="6228184" cy="5409818"/>
          </a:xfrm>
        </p:spPr>
        <p:txBody>
          <a:bodyPr>
            <a:normAutofit/>
          </a:bodyPr>
          <a:lstStyle/>
          <a:p>
            <a:pPr lvl="0">
              <a:buFont typeface="Wingdings" pitchFamily="2" charset="2"/>
              <a:buChar char="v"/>
            </a:pPr>
            <a:r>
              <a:rPr lang="ru-RU" sz="2800" b="1" kern="0" dirty="0" err="1">
                <a:latin typeface="Arial Narrow" pitchFamily="34" charset="0"/>
                <a:cs typeface="Times New Roman" pitchFamily="18" charset="0"/>
              </a:rPr>
              <a:t>психостимулятор</a:t>
            </a:r>
            <a:r>
              <a:rPr lang="ru-RU" sz="2800" b="1" kern="0" dirty="0">
                <a:latin typeface="Arial Narrow" pitchFamily="34" charset="0"/>
                <a:cs typeface="Times New Roman" pitchFamily="18" charset="0"/>
              </a:rPr>
              <a:t>, содержится в чае, кофе, </a:t>
            </a:r>
            <a:r>
              <a:rPr lang="ru-RU" sz="2800" b="1" kern="0" dirty="0" err="1">
                <a:latin typeface="Arial Narrow" pitchFamily="34" charset="0"/>
                <a:cs typeface="Times New Roman" pitchFamily="18" charset="0"/>
              </a:rPr>
              <a:t>гуаране</a:t>
            </a:r>
            <a:r>
              <a:rPr lang="ru-RU" sz="2800" b="1" kern="0" dirty="0">
                <a:latin typeface="Arial Narrow" pitchFamily="34" charset="0"/>
                <a:cs typeface="Times New Roman" pitchFamily="18" charset="0"/>
              </a:rPr>
              <a:t>, орехах, коле. Уменьшает чувство усталости и сонливости, повышает умственную работоспособность, ускоряет пульс. </a:t>
            </a:r>
            <a:endParaRPr lang="ru-RU" sz="2800" b="1" dirty="0">
              <a:latin typeface="Arial Narrow" pitchFamily="34" charset="0"/>
              <a:cs typeface="Times New Roman" pitchFamily="18" charset="0"/>
            </a:endParaRPr>
          </a:p>
          <a:p>
            <a:r>
              <a:rPr lang="ru-RU" sz="2800" b="1" dirty="0" smtClean="0">
                <a:latin typeface="Arial Narrow" pitchFamily="34" charset="0"/>
                <a:cs typeface="Times New Roman" pitchFamily="18" charset="0"/>
              </a:rPr>
              <a:t>допустимое </a:t>
            </a:r>
            <a:r>
              <a:rPr lang="ru-RU" sz="2800" b="1" dirty="0">
                <a:latin typeface="Arial Narrow" pitchFamily="34" charset="0"/>
                <a:cs typeface="Times New Roman" pitchFamily="18" charset="0"/>
              </a:rPr>
              <a:t>суточное потребление кофеина – не более 150 мл, а содержание его в энергетических напитках – от 150 до 320 мг/л (в зависимости от объема</a:t>
            </a:r>
            <a:r>
              <a:rPr lang="ru-RU" sz="2800" b="1" dirty="0" smtClean="0">
                <a:latin typeface="Arial Narrow" pitchFamily="34" charset="0"/>
                <a:cs typeface="Times New Roman" pitchFamily="18" charset="0"/>
              </a:rPr>
              <a:t>).  При  употреблении в больших дозах возникает нервозность, тахикардия.             </a:t>
            </a:r>
            <a:endParaRPr lang="ru-RU" sz="2800" b="1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>
                <a:latin typeface="Arial Narrow" pitchFamily="34" charset="0"/>
              </a:rPr>
              <a:t>Действие на организм кофеина</a:t>
            </a:r>
          </a:p>
        </p:txBody>
      </p:sp>
      <p:pic>
        <p:nvPicPr>
          <p:cNvPr id="4" name="Picture 5" descr="http://img1.nnm.ru/imagez/gallery/7/4/3/b/8/743b8e3d1aa6653fa1acfbfbb79fc187_full.jpg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2636912"/>
            <a:ext cx="3475248" cy="4221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876763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0" y="1340768"/>
            <a:ext cx="9144000" cy="5517232"/>
          </a:xfrm>
        </p:spPr>
        <p:txBody>
          <a:bodyPr/>
          <a:lstStyle/>
          <a:p>
            <a:endParaRPr lang="ru-RU" dirty="0" smtClean="0"/>
          </a:p>
          <a:p>
            <a:r>
              <a:rPr lang="ru-RU" b="1" dirty="0" smtClean="0">
                <a:latin typeface="Arial Narrow" pitchFamily="34" charset="0"/>
              </a:rPr>
              <a:t>Это </a:t>
            </a:r>
            <a:r>
              <a:rPr lang="ru-RU" b="1" dirty="0">
                <a:latin typeface="Arial Narrow" pitchFamily="34" charset="0"/>
              </a:rPr>
              <a:t>второй главный компонент энергетиков, содержащихся в них в большом количестве. Таурин накапливается в тканях мышц и улучшает обменные процессы в них. Таурин обладает противосудорожными свойствами,  Однако последние исследования показали, что таурин никакого положительного стимулирующего воздействия на организм человека не оказывает. Более того, в больших количествах таурин способен вызвать перевозбуждение нервной системы и её истощение, а в сочетании с алкоголем таурин усиливает своё воздействие, приводя к серьёзным сбоям в работе сердечнососудистой и нервной систем. Таурин противопоказан для приёма людям, обладающим высокой нервной возбудимостью, а также употребляющим алкоголь.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Arial Narrow" pitchFamily="34" charset="0"/>
              </a:rPr>
              <a:t>Действие на организм таурина</a:t>
            </a:r>
            <a:r>
              <a:rPr lang="ru-RU" dirty="0">
                <a:latin typeface="Times New Roman" pitchFamily="18" charset="0"/>
              </a:rPr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15620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0" y="1238444"/>
            <a:ext cx="7408333" cy="3594712"/>
          </a:xfrm>
        </p:spPr>
        <p:txBody>
          <a:bodyPr/>
          <a:lstStyle/>
          <a:p>
            <a:r>
              <a:rPr lang="ru-RU" b="1" dirty="0">
                <a:latin typeface="Arial Narrow" pitchFamily="34" charset="0"/>
              </a:rPr>
              <a:t>Среди его положительных свойств — усиление обмена веществ, снижение утомляемости мышц и окисление жирных кислот в организме. При превышении дозы может вызвать боли в области желудка, диспепсию, слабость в мышцах и резкое снижение </a:t>
            </a:r>
            <a:r>
              <a:rPr lang="ru-RU" b="1" dirty="0" smtClean="0">
                <a:latin typeface="Arial Narrow" pitchFamily="34" charset="0"/>
              </a:rPr>
              <a:t>давления. Вызывает перевозбуждение, нарушение сна.</a:t>
            </a:r>
            <a:endParaRPr lang="ru-RU" b="1" dirty="0">
              <a:latin typeface="Arial Narrow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Arial Narrow" pitchFamily="34" charset="0"/>
              </a:rPr>
              <a:t>Карнитин. </a:t>
            </a:r>
          </a:p>
        </p:txBody>
      </p:sp>
      <p:pic>
        <p:nvPicPr>
          <p:cNvPr id="1026" name="Picture 2" descr="C:\Documents and Settings\Kol\Рабочий стол\big_450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0" y="3789040"/>
            <a:ext cx="6985000" cy="3068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77456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-18027" y="1196752"/>
            <a:ext cx="9143999" cy="5400600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err="1">
                <a:latin typeface="Arial Narrow" pitchFamily="34" charset="0"/>
              </a:rPr>
              <a:t>алколоид</a:t>
            </a:r>
            <a:r>
              <a:rPr lang="ru-RU" b="1" dirty="0">
                <a:latin typeface="Arial Narrow" pitchFamily="34" charset="0"/>
              </a:rPr>
              <a:t>, содержащийся в какао-бобах, орехах Кола, в листьях и плодах растений семейства Падубовые.</a:t>
            </a:r>
            <a:br>
              <a:rPr lang="ru-RU" b="1" dirty="0">
                <a:latin typeface="Arial Narrow" pitchFamily="34" charset="0"/>
              </a:rPr>
            </a:br>
            <a:r>
              <a:rPr lang="ru-RU" b="1" dirty="0">
                <a:latin typeface="Arial Narrow" pitchFamily="34" charset="0"/>
              </a:rPr>
              <a:t/>
            </a:r>
            <a:br>
              <a:rPr lang="ru-RU" b="1" dirty="0">
                <a:latin typeface="Arial Narrow" pitchFamily="34" charset="0"/>
              </a:rPr>
            </a:br>
            <a:r>
              <a:rPr lang="ru-RU" b="1" dirty="0">
                <a:latin typeface="Arial Narrow" pitchFamily="34" charset="0"/>
              </a:rPr>
              <a:t>Влияние теобромина на организм человека аналогично воздействию кофеина, но с меньшим влиянием на центральную нервную систему. Алкалоид оказывает возбуждающее действие на сердечную мышцу, увеличивает количество выделяемой мочи, расширяет сосуды, оказывает спазмолитическое и гипотензивное действие</a:t>
            </a:r>
            <a:r>
              <a:rPr lang="ru-RU" b="1" dirty="0" smtClean="0">
                <a:latin typeface="Arial Narrow" pitchFamily="34" charset="0"/>
              </a:rPr>
              <a:t>.</a:t>
            </a:r>
            <a:br>
              <a:rPr lang="ru-RU" b="1" dirty="0" smtClean="0">
                <a:latin typeface="Arial Narrow" pitchFamily="34" charset="0"/>
              </a:rPr>
            </a:br>
            <a:r>
              <a:rPr lang="ru-RU" b="1" dirty="0">
                <a:latin typeface="Arial Narrow" pitchFamily="34" charset="0"/>
              </a:rPr>
              <a:t/>
            </a:r>
            <a:br>
              <a:rPr lang="ru-RU" b="1" dirty="0">
                <a:latin typeface="Arial Narrow" pitchFamily="34" charset="0"/>
              </a:rPr>
            </a:br>
            <a:r>
              <a:rPr lang="ru-RU" b="1" dirty="0">
                <a:latin typeface="Arial Narrow" pitchFamily="34" charset="0"/>
              </a:rPr>
              <a:t>Вещество входит в состав лекарственных препаратов для лечения легочных заболеваний, спазмов сосудов, в качестве мочегонного </a:t>
            </a:r>
            <a:r>
              <a:rPr lang="ru-RU" b="1" dirty="0" smtClean="0">
                <a:latin typeface="Arial Narrow" pitchFamily="34" charset="0"/>
              </a:rPr>
              <a:t>средства. Теобромин содержится </a:t>
            </a:r>
            <a:r>
              <a:rPr lang="ru-RU" b="1" dirty="0">
                <a:latin typeface="Arial Narrow" pitchFamily="34" charset="0"/>
              </a:rPr>
              <a:t>в </a:t>
            </a:r>
            <a:r>
              <a:rPr lang="ru-RU" b="1" dirty="0" smtClean="0">
                <a:latin typeface="Arial Narrow" pitchFamily="34" charset="0"/>
              </a:rPr>
              <a:t>шоколаде.</a:t>
            </a:r>
            <a:endParaRPr lang="ru-RU" b="1" dirty="0">
              <a:latin typeface="Arial Narrow" pitchFamily="34" charset="0"/>
            </a:endParaRPr>
          </a:p>
          <a:p>
            <a:r>
              <a:rPr lang="ru-RU" b="1" dirty="0" smtClean="0">
                <a:latin typeface="Arial Narrow" pitchFamily="34" charset="0"/>
              </a:rPr>
              <a:t>Теобромин</a:t>
            </a:r>
            <a:r>
              <a:rPr lang="ru-RU" b="1" dirty="0">
                <a:latin typeface="Arial Narrow" pitchFamily="34" charset="0"/>
              </a:rPr>
              <a:t> является ядовитым веществом. Его содержание в шоколадных изделиях не может нанести вред здоровью человека, но опасно для домашних животных. Из-за содержания теобромина отравление шоколадом угрожает кошкам, особенно котятам, собакам, лошадям и птицам. </a:t>
            </a:r>
            <a:br>
              <a:rPr lang="ru-RU" b="1" dirty="0">
                <a:latin typeface="Arial Narrow" pitchFamily="34" charset="0"/>
              </a:rPr>
            </a:br>
            <a:endParaRPr lang="ru-RU" b="1" dirty="0">
              <a:latin typeface="Arial Narrow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Arial Narrow" pitchFamily="34" charset="0"/>
              </a:rPr>
              <a:t>Теобромин</a:t>
            </a:r>
            <a:r>
              <a:rPr lang="ru-RU" dirty="0">
                <a:latin typeface="Arial Narrow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779329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>
                <a:latin typeface="Arial Narrow" pitchFamily="34" charset="0"/>
              </a:rPr>
              <a:t>Гуарана</a:t>
            </a:r>
            <a:r>
              <a:rPr lang="ru-RU" b="1" dirty="0">
                <a:latin typeface="Arial Narrow" pitchFamily="34" charset="0"/>
              </a:rPr>
              <a:t>, женьшень</a:t>
            </a:r>
            <a:br>
              <a:rPr lang="ru-RU" b="1" dirty="0">
                <a:latin typeface="Arial Narrow" pitchFamily="34" charset="0"/>
              </a:rPr>
            </a:br>
            <a:endParaRPr lang="ru-RU" dirty="0">
              <a:latin typeface="Arial Narrow" pitchFamily="34" charset="0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sz="half" idx="2"/>
          </p:nvPr>
        </p:nvSpPr>
        <p:spPr>
          <a:xfrm>
            <a:off x="0" y="980728"/>
            <a:ext cx="4932040" cy="576064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ru-RU" b="1" dirty="0" err="1" smtClean="0">
                <a:latin typeface="Arial Narrow" pitchFamily="34" charset="0"/>
                <a:cs typeface="Times New Roman" pitchFamily="18" charset="0"/>
              </a:rPr>
              <a:t>Гуарана</a:t>
            </a:r>
            <a:r>
              <a:rPr lang="ru-RU" b="1" dirty="0" smtClean="0">
                <a:latin typeface="Arial Narrow" pitchFamily="34" charset="0"/>
                <a:cs typeface="Times New Roman" pitchFamily="18" charset="0"/>
              </a:rPr>
              <a:t> -  выводит из мышечных тканей молочную кислоту, уменьшая боль при</a:t>
            </a:r>
            <a:r>
              <a:rPr lang="ru-RU" sz="2800" b="1" dirty="0" smtClean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Arial Narrow" pitchFamily="34" charset="0"/>
                <a:cs typeface="Times New Roman" pitchFamily="18" charset="0"/>
              </a:rPr>
              <a:t> физических нагрузках, препятствует возникновению атеросклероза и очищает печень, в больших количествах повышает давление и мочевыделение, вызывает </a:t>
            </a:r>
            <a:r>
              <a:rPr lang="ru-RU" b="1" dirty="0" err="1" smtClean="0">
                <a:latin typeface="Arial Narrow" pitchFamily="34" charset="0"/>
                <a:cs typeface="Times New Roman" pitchFamily="18" charset="0"/>
              </a:rPr>
              <a:t>бессоницу</a:t>
            </a:r>
            <a:r>
              <a:rPr lang="ru-RU" b="1" dirty="0" smtClean="0">
                <a:latin typeface="Arial Narrow" pitchFamily="34" charset="0"/>
                <a:cs typeface="Times New Roman" pitchFamily="18" charset="0"/>
              </a:rPr>
              <a:t>.</a:t>
            </a:r>
          </a:p>
          <a:p>
            <a:pPr>
              <a:lnSpc>
                <a:spcPct val="120000"/>
              </a:lnSpc>
            </a:pPr>
            <a:r>
              <a:rPr lang="ru-RU" b="1" dirty="0" smtClean="0">
                <a:latin typeface="Arial Narrow" pitchFamily="34" charset="0"/>
                <a:cs typeface="Times New Roman" pitchFamily="18" charset="0"/>
              </a:rPr>
              <a:t>Женьшень – борется с усталостью, депрессией и стрессом. В  больших количествах приводит к перевозбуждению, повышению артериального давления.</a:t>
            </a:r>
            <a:endParaRPr lang="ru-RU" b="1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932040" y="908720"/>
            <a:ext cx="4032448" cy="583264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 descr="C:\Documents and Settings\Kol\Рабочий стол\guarana_see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908720"/>
            <a:ext cx="4211960" cy="59562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27962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1329</TotalTime>
  <Words>871</Words>
  <Application>Microsoft Office PowerPoint</Application>
  <PresentationFormat>Экран (4:3)</PresentationFormat>
  <Paragraphs>76</Paragraphs>
  <Slides>23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Волна</vt:lpstr>
      <vt:lpstr>Энергетические напитки</vt:lpstr>
      <vt:lpstr>Презентация PowerPoint</vt:lpstr>
      <vt:lpstr>Презентация PowerPoint</vt:lpstr>
      <vt:lpstr>Состав  энергетических напитков:</vt:lpstr>
      <vt:lpstr>Действие на организм кофеина</vt:lpstr>
      <vt:lpstr>Действие на организм таурина.</vt:lpstr>
      <vt:lpstr>Карнитин. </vt:lpstr>
      <vt:lpstr>Теобромин </vt:lpstr>
      <vt:lpstr>Гуарана, женьшень </vt:lpstr>
      <vt:lpstr>Глюкоронолактон – метаболит глюкозы</vt:lpstr>
      <vt:lpstr>Сахароза, глюкоза </vt:lpstr>
      <vt:lpstr>D-рибоза, витамины группы B </vt:lpstr>
      <vt:lpstr>Действие «энерготоников» </vt:lpstr>
      <vt:lpstr>Стимулирующие эффекты </vt:lpstr>
      <vt:lpstr>Отрицательное действие </vt:lpstr>
      <vt:lpstr>Противопоказания </vt:lpstr>
      <vt:lpstr>Сочетание с алкоголем </vt:lpstr>
      <vt:lpstr>Функциональные пробы до и после приёма энергетического напитка</vt:lpstr>
      <vt:lpstr>Подведем итог </vt:lpstr>
      <vt:lpstr>Если, несмотря на это, вы все-таки решили «зарядиться», вот несколько советов по уменьшению риска, связанного с употреблением «энергетиков».</vt:lpstr>
      <vt:lpstr>Презентация PowerPoint</vt:lpstr>
      <vt:lpstr>Действительно энергетический  напиток 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Kol</cp:lastModifiedBy>
  <cp:revision>22</cp:revision>
  <dcterms:modified xsi:type="dcterms:W3CDTF">2013-01-28T00:05:11Z</dcterms:modified>
</cp:coreProperties>
</file>