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7" r:id="rId4"/>
    <p:sldId id="269" r:id="rId5"/>
    <p:sldId id="280" r:id="rId6"/>
    <p:sldId id="268" r:id="rId7"/>
    <p:sldId id="276" r:id="rId8"/>
    <p:sldId id="289" r:id="rId9"/>
    <p:sldId id="281" r:id="rId10"/>
    <p:sldId id="282" r:id="rId11"/>
    <p:sldId id="272" r:id="rId12"/>
    <p:sldId id="274" r:id="rId13"/>
    <p:sldId id="277" r:id="rId14"/>
    <p:sldId id="291" r:id="rId15"/>
    <p:sldId id="292" r:id="rId16"/>
    <p:sldId id="293" r:id="rId17"/>
    <p:sldId id="264" r:id="rId18"/>
    <p:sldId id="278" r:id="rId19"/>
    <p:sldId id="284" r:id="rId20"/>
    <p:sldId id="285" r:id="rId21"/>
    <p:sldId id="286" r:id="rId22"/>
    <p:sldId id="287" r:id="rId23"/>
    <p:sldId id="288" r:id="rId24"/>
    <p:sldId id="283" r:id="rId25"/>
    <p:sldId id="263" r:id="rId26"/>
    <p:sldId id="265" r:id="rId27"/>
    <p:sldId id="290" r:id="rId28"/>
    <p:sldId id="279" r:id="rId29"/>
    <p:sldId id="266" r:id="rId30"/>
    <p:sldId id="25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325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362200"/>
            <a:ext cx="5943600" cy="2057400"/>
          </a:xfrm>
        </p:spPr>
        <p:txBody>
          <a:bodyPr/>
          <a:lstStyle>
            <a:lvl1pPr>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1676400" y="4648200"/>
            <a:ext cx="6096000" cy="533400"/>
          </a:xfrm>
        </p:spPr>
        <p:txBody>
          <a:bodyPr/>
          <a:lstStyle>
            <a:lvl1pPr marL="0" indent="0">
              <a:buFontTx/>
              <a:buNone/>
              <a:defRPr sz="2400">
                <a:solidFill>
                  <a:schemeClr val="bg1"/>
                </a:solidFill>
              </a:defRPr>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9D092CFE-AE8D-4BD8-ACFE-B7AA0297199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443C882-F14F-4C44-BEEA-D5FCD3E628FB}" type="slidenum">
              <a:rPr lang="en-US"/>
              <a:pPr/>
              <a:t>‹#›</a:t>
            </a:fld>
            <a:endParaRPr lang="en-US"/>
          </a:p>
        </p:txBody>
      </p:sp>
    </p:spTree>
    <p:extLst>
      <p:ext uri="{BB962C8B-B14F-4D97-AF65-F5344CB8AC3E}">
        <p14:creationId xmlns:p14="http://schemas.microsoft.com/office/powerpoint/2010/main" val="8119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05650" y="152400"/>
            <a:ext cx="203835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52400"/>
            <a:ext cx="5962650" cy="5973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8926748-D4B2-44A0-890E-F308142593DB}" type="slidenum">
              <a:rPr lang="en-US"/>
              <a:pPr/>
              <a:t>‹#›</a:t>
            </a:fld>
            <a:endParaRPr lang="en-US"/>
          </a:p>
        </p:txBody>
      </p:sp>
    </p:spTree>
    <p:extLst>
      <p:ext uri="{BB962C8B-B14F-4D97-AF65-F5344CB8AC3E}">
        <p14:creationId xmlns:p14="http://schemas.microsoft.com/office/powerpoint/2010/main" val="73644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FF26B83-F483-4A59-8801-5EE7301DA5AF}" type="slidenum">
              <a:rPr lang="en-US"/>
              <a:pPr/>
              <a:t>‹#›</a:t>
            </a:fld>
            <a:endParaRPr lang="en-US"/>
          </a:p>
        </p:txBody>
      </p:sp>
    </p:spTree>
    <p:extLst>
      <p:ext uri="{BB962C8B-B14F-4D97-AF65-F5344CB8AC3E}">
        <p14:creationId xmlns:p14="http://schemas.microsoft.com/office/powerpoint/2010/main" val="345779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79E0EEA-DB8B-49B0-BC67-FFE825DEC576}" type="slidenum">
              <a:rPr lang="en-US"/>
              <a:pPr/>
              <a:t>‹#›</a:t>
            </a:fld>
            <a:endParaRPr lang="en-US"/>
          </a:p>
        </p:txBody>
      </p:sp>
    </p:spTree>
    <p:extLst>
      <p:ext uri="{BB962C8B-B14F-4D97-AF65-F5344CB8AC3E}">
        <p14:creationId xmlns:p14="http://schemas.microsoft.com/office/powerpoint/2010/main" val="386679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53000" y="1219200"/>
            <a:ext cx="37338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FF4CA50-B415-4AAC-87DA-0B0AA947AF8D}" type="slidenum">
              <a:rPr lang="en-US"/>
              <a:pPr/>
              <a:t>‹#›</a:t>
            </a:fld>
            <a:endParaRPr lang="en-US"/>
          </a:p>
        </p:txBody>
      </p:sp>
    </p:spTree>
    <p:extLst>
      <p:ext uri="{BB962C8B-B14F-4D97-AF65-F5344CB8AC3E}">
        <p14:creationId xmlns:p14="http://schemas.microsoft.com/office/powerpoint/2010/main" val="2325712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5AB702F-70F6-4576-823E-0DE8334D84BF}" type="slidenum">
              <a:rPr lang="en-US"/>
              <a:pPr/>
              <a:t>‹#›</a:t>
            </a:fld>
            <a:endParaRPr lang="en-US"/>
          </a:p>
        </p:txBody>
      </p:sp>
    </p:spTree>
    <p:extLst>
      <p:ext uri="{BB962C8B-B14F-4D97-AF65-F5344CB8AC3E}">
        <p14:creationId xmlns:p14="http://schemas.microsoft.com/office/powerpoint/2010/main" val="24073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7D7DA34-4888-4DB5-8B75-2B4F2D1648D0}" type="slidenum">
              <a:rPr lang="en-US"/>
              <a:pPr/>
              <a:t>‹#›</a:t>
            </a:fld>
            <a:endParaRPr lang="en-US"/>
          </a:p>
        </p:txBody>
      </p:sp>
    </p:spTree>
    <p:extLst>
      <p:ext uri="{BB962C8B-B14F-4D97-AF65-F5344CB8AC3E}">
        <p14:creationId xmlns:p14="http://schemas.microsoft.com/office/powerpoint/2010/main" val="94135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F58CB8A-A9EE-453E-BAF4-F0617A579FDD}" type="slidenum">
              <a:rPr lang="en-US"/>
              <a:pPr/>
              <a:t>‹#›</a:t>
            </a:fld>
            <a:endParaRPr lang="en-US"/>
          </a:p>
        </p:txBody>
      </p:sp>
    </p:spTree>
    <p:extLst>
      <p:ext uri="{BB962C8B-B14F-4D97-AF65-F5344CB8AC3E}">
        <p14:creationId xmlns:p14="http://schemas.microsoft.com/office/powerpoint/2010/main" val="333008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BDE2956-C1E3-44C8-8EF3-8BFA54CFE467}" type="slidenum">
              <a:rPr lang="en-US"/>
              <a:pPr/>
              <a:t>‹#›</a:t>
            </a:fld>
            <a:endParaRPr lang="en-US"/>
          </a:p>
        </p:txBody>
      </p:sp>
    </p:spTree>
    <p:extLst>
      <p:ext uri="{BB962C8B-B14F-4D97-AF65-F5344CB8AC3E}">
        <p14:creationId xmlns:p14="http://schemas.microsoft.com/office/powerpoint/2010/main" val="194452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EC6FD7E-8106-4321-946B-89BB9B2070DC}" type="slidenum">
              <a:rPr lang="en-US"/>
              <a:pPr/>
              <a:t>‹#›</a:t>
            </a:fld>
            <a:endParaRPr lang="en-US"/>
          </a:p>
        </p:txBody>
      </p:sp>
    </p:spTree>
    <p:extLst>
      <p:ext uri="{BB962C8B-B14F-4D97-AF65-F5344CB8AC3E}">
        <p14:creationId xmlns:p14="http://schemas.microsoft.com/office/powerpoint/2010/main" val="10541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066800" y="1219200"/>
            <a:ext cx="76200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0C5993-9FAA-4C59-9628-04CBF07515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Times New Roman" pitchFamily="18" charset="0"/>
        </a:defRPr>
      </a:lvl2pPr>
      <a:lvl3pPr algn="l" rtl="0" eaLnBrk="1" fontAlgn="base" hangingPunct="1">
        <a:spcBef>
          <a:spcPct val="0"/>
        </a:spcBef>
        <a:spcAft>
          <a:spcPct val="0"/>
        </a:spcAft>
        <a:defRPr sz="4400">
          <a:solidFill>
            <a:schemeClr val="bg1"/>
          </a:solidFill>
          <a:latin typeface="Times New Roman" pitchFamily="18" charset="0"/>
        </a:defRPr>
      </a:lvl3pPr>
      <a:lvl4pPr algn="l" rtl="0" eaLnBrk="1" fontAlgn="base" hangingPunct="1">
        <a:spcBef>
          <a:spcPct val="0"/>
        </a:spcBef>
        <a:spcAft>
          <a:spcPct val="0"/>
        </a:spcAft>
        <a:defRPr sz="4400">
          <a:solidFill>
            <a:schemeClr val="bg1"/>
          </a:solidFill>
          <a:latin typeface="Times New Roman" pitchFamily="18" charset="0"/>
        </a:defRPr>
      </a:lvl4pPr>
      <a:lvl5pPr algn="l" rtl="0" eaLnBrk="1" fontAlgn="base" hangingPunct="1">
        <a:spcBef>
          <a:spcPct val="0"/>
        </a:spcBef>
        <a:spcAft>
          <a:spcPct val="0"/>
        </a:spcAft>
        <a:defRPr sz="4400">
          <a:solidFill>
            <a:schemeClr val="bg1"/>
          </a:solidFill>
          <a:latin typeface="Times New Roman" pitchFamily="18" charset="0"/>
        </a:defRPr>
      </a:lvl5pPr>
      <a:lvl6pPr marL="457200" algn="l" rtl="0" eaLnBrk="1" fontAlgn="base" hangingPunct="1">
        <a:spcBef>
          <a:spcPct val="0"/>
        </a:spcBef>
        <a:spcAft>
          <a:spcPct val="0"/>
        </a:spcAft>
        <a:defRPr sz="4400">
          <a:solidFill>
            <a:schemeClr val="bg1"/>
          </a:solidFill>
          <a:latin typeface="Times New Roman" pitchFamily="18" charset="0"/>
        </a:defRPr>
      </a:lvl6pPr>
      <a:lvl7pPr marL="914400" algn="l" rtl="0" eaLnBrk="1" fontAlgn="base" hangingPunct="1">
        <a:spcBef>
          <a:spcPct val="0"/>
        </a:spcBef>
        <a:spcAft>
          <a:spcPct val="0"/>
        </a:spcAft>
        <a:defRPr sz="4400">
          <a:solidFill>
            <a:schemeClr val="bg1"/>
          </a:solidFill>
          <a:latin typeface="Times New Roman" pitchFamily="18" charset="0"/>
        </a:defRPr>
      </a:lvl7pPr>
      <a:lvl8pPr marL="1371600" algn="l" rtl="0" eaLnBrk="1" fontAlgn="base" hangingPunct="1">
        <a:spcBef>
          <a:spcPct val="0"/>
        </a:spcBef>
        <a:spcAft>
          <a:spcPct val="0"/>
        </a:spcAft>
        <a:defRPr sz="4400">
          <a:solidFill>
            <a:schemeClr val="bg1"/>
          </a:solidFill>
          <a:latin typeface="Times New Roman" pitchFamily="18" charset="0"/>
        </a:defRPr>
      </a:lvl8pPr>
      <a:lvl9pPr marL="1828800" algn="l" rtl="0" eaLnBrk="1" fontAlgn="base" hangingPunct="1">
        <a:spcBef>
          <a:spcPct val="0"/>
        </a:spcBef>
        <a:spcAft>
          <a:spcPct val="0"/>
        </a:spcAft>
        <a:defRPr sz="44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800" b="1">
          <a:solidFill>
            <a:srgbClr val="32515E"/>
          </a:solidFill>
          <a:latin typeface="+mn-lt"/>
          <a:ea typeface="+mn-ea"/>
          <a:cs typeface="+mn-cs"/>
        </a:defRPr>
      </a:lvl1pPr>
      <a:lvl2pPr marL="742950" indent="-285750" algn="l" rtl="0" eaLnBrk="1" fontAlgn="base" hangingPunct="1">
        <a:spcBef>
          <a:spcPct val="20000"/>
        </a:spcBef>
        <a:spcAft>
          <a:spcPct val="0"/>
        </a:spcAft>
        <a:buChar char="–"/>
        <a:defRPr sz="2400" b="1">
          <a:solidFill>
            <a:srgbClr val="32515E"/>
          </a:solidFill>
          <a:latin typeface="+mn-lt"/>
        </a:defRPr>
      </a:lvl2pPr>
      <a:lvl3pPr marL="1143000" indent="-228600" algn="l" rtl="0" eaLnBrk="1" fontAlgn="base" hangingPunct="1">
        <a:spcBef>
          <a:spcPct val="20000"/>
        </a:spcBef>
        <a:spcAft>
          <a:spcPct val="0"/>
        </a:spcAft>
        <a:buChar char="•"/>
        <a:defRPr sz="2000" b="1">
          <a:solidFill>
            <a:srgbClr val="32515E"/>
          </a:solidFill>
          <a:latin typeface="+mn-lt"/>
        </a:defRPr>
      </a:lvl3pPr>
      <a:lvl4pPr marL="1600200" indent="-228600" algn="l" rtl="0" eaLnBrk="1" fontAlgn="base" hangingPunct="1">
        <a:spcBef>
          <a:spcPct val="20000"/>
        </a:spcBef>
        <a:spcAft>
          <a:spcPct val="0"/>
        </a:spcAft>
        <a:buChar char="–"/>
        <a:defRPr b="1">
          <a:solidFill>
            <a:srgbClr val="32515E"/>
          </a:solidFill>
          <a:latin typeface="+mn-lt"/>
        </a:defRPr>
      </a:lvl4pPr>
      <a:lvl5pPr marL="2057400" indent="-228600" algn="l" rtl="0" eaLnBrk="1" fontAlgn="base" hangingPunct="1">
        <a:spcBef>
          <a:spcPct val="20000"/>
        </a:spcBef>
        <a:spcAft>
          <a:spcPct val="0"/>
        </a:spcAft>
        <a:buChar char="»"/>
        <a:defRPr b="1">
          <a:solidFill>
            <a:srgbClr val="32515E"/>
          </a:solidFill>
          <a:latin typeface="+mn-lt"/>
        </a:defRPr>
      </a:lvl5pPr>
      <a:lvl6pPr marL="2514600" indent="-228600" algn="l" rtl="0" eaLnBrk="1" fontAlgn="base" hangingPunct="1">
        <a:spcBef>
          <a:spcPct val="20000"/>
        </a:spcBef>
        <a:spcAft>
          <a:spcPct val="0"/>
        </a:spcAft>
        <a:buChar char="»"/>
        <a:defRPr b="1">
          <a:solidFill>
            <a:srgbClr val="32515E"/>
          </a:solidFill>
          <a:latin typeface="+mn-lt"/>
        </a:defRPr>
      </a:lvl6pPr>
      <a:lvl7pPr marL="2971800" indent="-228600" algn="l" rtl="0" eaLnBrk="1" fontAlgn="base" hangingPunct="1">
        <a:spcBef>
          <a:spcPct val="20000"/>
        </a:spcBef>
        <a:spcAft>
          <a:spcPct val="0"/>
        </a:spcAft>
        <a:buChar char="»"/>
        <a:defRPr b="1">
          <a:solidFill>
            <a:srgbClr val="32515E"/>
          </a:solidFill>
          <a:latin typeface="+mn-lt"/>
        </a:defRPr>
      </a:lvl7pPr>
      <a:lvl8pPr marL="3429000" indent="-228600" algn="l" rtl="0" eaLnBrk="1" fontAlgn="base" hangingPunct="1">
        <a:spcBef>
          <a:spcPct val="20000"/>
        </a:spcBef>
        <a:spcAft>
          <a:spcPct val="0"/>
        </a:spcAft>
        <a:buChar char="»"/>
        <a:defRPr b="1">
          <a:solidFill>
            <a:srgbClr val="32515E"/>
          </a:solidFill>
          <a:latin typeface="+mn-lt"/>
        </a:defRPr>
      </a:lvl8pPr>
      <a:lvl9pPr marL="3886200" indent="-228600" algn="l" rtl="0" eaLnBrk="1" fontAlgn="base" hangingPunct="1">
        <a:spcBef>
          <a:spcPct val="20000"/>
        </a:spcBef>
        <a:spcAft>
          <a:spcPct val="0"/>
        </a:spcAft>
        <a:buChar char="»"/>
        <a:defRPr b="1">
          <a:solidFill>
            <a:srgbClr val="32515E"/>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ru-RU" dirty="0" smtClean="0"/>
              <a:t>Профилактика </a:t>
            </a:r>
            <a:r>
              <a:rPr lang="ru-RU" dirty="0" err="1" smtClean="0"/>
              <a:t>табакокурения</a:t>
            </a:r>
            <a:r>
              <a:rPr lang="ru-RU"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dirty="0" smtClean="0"/>
              <a:t>Последствия курения:</a:t>
            </a:r>
            <a:endParaRPr lang="en-US" dirty="0"/>
          </a:p>
        </p:txBody>
      </p:sp>
      <p:sp>
        <p:nvSpPr>
          <p:cNvPr id="4099" name="Rectangle 3"/>
          <p:cNvSpPr>
            <a:spLocks noGrp="1" noChangeArrowheads="1"/>
          </p:cNvSpPr>
          <p:nvPr>
            <p:ph type="body" idx="1"/>
          </p:nvPr>
        </p:nvSpPr>
        <p:spPr/>
        <p:txBody>
          <a:bodyPr/>
          <a:lstStyle/>
          <a:p>
            <a:pPr>
              <a:lnSpc>
                <a:spcPct val="80000"/>
              </a:lnSpc>
              <a:buClr>
                <a:srgbClr val="800000"/>
              </a:buClr>
              <a:buSzPct val="120000"/>
            </a:pPr>
            <a:r>
              <a:rPr lang="ru-RU" dirty="0" smtClean="0">
                <a:ln>
                  <a:noFill/>
                </a:ln>
                <a:solidFill>
                  <a:srgbClr val="57201F"/>
                </a:solidFill>
              </a:rPr>
              <a:t>риск развития </a:t>
            </a:r>
            <a:r>
              <a:rPr lang="ru-RU" dirty="0">
                <a:solidFill>
                  <a:srgbClr val="57201F"/>
                </a:solidFill>
              </a:rPr>
              <a:t>сердечно – сосудистых болезней</a:t>
            </a:r>
            <a:r>
              <a:rPr lang="ru-RU" dirty="0" smtClean="0">
                <a:ln>
                  <a:noFill/>
                </a:ln>
                <a:solidFill>
                  <a:srgbClr val="57201F"/>
                </a:solidFill>
              </a:rPr>
              <a:t> </a:t>
            </a:r>
            <a:r>
              <a:rPr lang="ru-RU" dirty="0" smtClean="0">
                <a:ln>
                  <a:noFill/>
                </a:ln>
              </a:rPr>
              <a:t>в </a:t>
            </a:r>
            <a:r>
              <a:rPr lang="ru-RU" dirty="0"/>
              <a:t>3 раза выше </a:t>
            </a:r>
            <a:r>
              <a:rPr lang="ru-RU" dirty="0" smtClean="0">
                <a:ln>
                  <a:noFill/>
                </a:ln>
              </a:rPr>
              <a:t>чем у никогда не куривших </a:t>
            </a:r>
            <a:endParaRPr lang="en-US" dirty="0" smtClean="0">
              <a:ln>
                <a:noFill/>
              </a:ln>
            </a:endParaRPr>
          </a:p>
          <a:p>
            <a:pPr>
              <a:lnSpc>
                <a:spcPct val="80000"/>
              </a:lnSpc>
              <a:buClr>
                <a:srgbClr val="800000"/>
              </a:buClr>
              <a:buSzPct val="120000"/>
            </a:pPr>
            <a:r>
              <a:rPr lang="ru-RU" dirty="0" smtClean="0">
                <a:ln>
                  <a:noFill/>
                </a:ln>
                <a:solidFill>
                  <a:srgbClr val="57201F"/>
                </a:solidFill>
              </a:rPr>
              <a:t>риск развития </a:t>
            </a:r>
            <a:r>
              <a:rPr lang="ru-RU" dirty="0">
                <a:solidFill>
                  <a:srgbClr val="57201F"/>
                </a:solidFill>
              </a:rPr>
              <a:t>хронических респираторных  болезней</a:t>
            </a:r>
            <a:r>
              <a:rPr lang="ru-RU" dirty="0" smtClean="0">
                <a:ln>
                  <a:noFill/>
                </a:ln>
                <a:solidFill>
                  <a:srgbClr val="57201F"/>
                </a:solidFill>
              </a:rPr>
              <a:t> </a:t>
            </a:r>
            <a:r>
              <a:rPr lang="ru-RU" dirty="0" smtClean="0">
                <a:ln>
                  <a:noFill/>
                </a:ln>
              </a:rPr>
              <a:t>выше в </a:t>
            </a:r>
            <a:r>
              <a:rPr lang="ru-RU" dirty="0"/>
              <a:t>10</a:t>
            </a:r>
            <a:r>
              <a:rPr lang="ru-RU" dirty="0" smtClean="0">
                <a:ln>
                  <a:noFill/>
                </a:ln>
              </a:rPr>
              <a:t> раз</a:t>
            </a:r>
            <a:endParaRPr lang="en-US" dirty="0" smtClean="0">
              <a:ln>
                <a:noFill/>
              </a:ln>
            </a:endParaRPr>
          </a:p>
          <a:p>
            <a:pPr>
              <a:lnSpc>
                <a:spcPct val="80000"/>
              </a:lnSpc>
              <a:buClr>
                <a:srgbClr val="800000"/>
              </a:buClr>
              <a:buSzPct val="120000"/>
            </a:pPr>
            <a:r>
              <a:rPr lang="ru-RU" dirty="0"/>
              <a:t>Стаж курения</a:t>
            </a:r>
            <a:r>
              <a:rPr lang="ru-RU" dirty="0" smtClean="0">
                <a:ln>
                  <a:noFill/>
                </a:ln>
              </a:rPr>
              <a:t> увеличивает риск развития сердечнососудистых </a:t>
            </a:r>
            <a:r>
              <a:rPr lang="en-GB" dirty="0" smtClean="0">
                <a:ln>
                  <a:noFill/>
                </a:ln>
              </a:rPr>
              <a:t> </a:t>
            </a:r>
            <a:r>
              <a:rPr lang="ru-RU" dirty="0" smtClean="0">
                <a:ln>
                  <a:noFill/>
                </a:ln>
              </a:rPr>
              <a:t>и хронических респираторных болезней, включая комбинированную патологию</a:t>
            </a:r>
            <a:endParaRPr lang="en-GB" dirty="0" smtClean="0">
              <a:ln>
                <a:noFill/>
              </a:ln>
            </a:endParaRPr>
          </a:p>
        </p:txBody>
      </p:sp>
    </p:spTree>
    <p:extLst>
      <p:ext uri="{BB962C8B-B14F-4D97-AF65-F5344CB8AC3E}">
        <p14:creationId xmlns:p14="http://schemas.microsoft.com/office/powerpoint/2010/main" val="3316600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Пассивное курение:</a:t>
            </a:r>
            <a:endParaRPr lang="ru-RU" dirty="0"/>
          </a:p>
        </p:txBody>
      </p:sp>
      <p:sp>
        <p:nvSpPr>
          <p:cNvPr id="3" name="Объект 2"/>
          <p:cNvSpPr>
            <a:spLocks noGrp="1"/>
          </p:cNvSpPr>
          <p:nvPr>
            <p:ph idx="1"/>
          </p:nvPr>
        </p:nvSpPr>
        <p:spPr>
          <a:xfrm>
            <a:off x="1066800" y="1219200"/>
            <a:ext cx="7620000" cy="5306144"/>
          </a:xfrm>
        </p:spPr>
        <p:txBody>
          <a:bodyPr/>
          <a:lstStyle/>
          <a:p>
            <a:pPr marL="0" indent="0">
              <a:buNone/>
            </a:pPr>
            <a:endParaRPr lang="ru-RU" altLang="ja-JP" dirty="0" smtClean="0">
              <a:solidFill>
                <a:srgbClr val="FFFF00"/>
              </a:solidFill>
            </a:endParaRPr>
          </a:p>
          <a:p>
            <a:pPr marL="0" indent="0">
              <a:buNone/>
            </a:pPr>
            <a:endParaRPr lang="ru-RU" altLang="ja-JP" dirty="0" smtClean="0">
              <a:solidFill>
                <a:srgbClr val="FFFF00"/>
              </a:solidFill>
            </a:endParaRPr>
          </a:p>
          <a:p>
            <a:pPr marL="0" indent="0">
              <a:spcBef>
                <a:spcPts val="0"/>
              </a:spcBef>
              <a:buNone/>
            </a:pPr>
            <a:r>
              <a:rPr lang="ru-RU" altLang="ja-JP" dirty="0" smtClean="0">
                <a:solidFill>
                  <a:schemeClr val="accent1">
                    <a:lumMod val="50000"/>
                  </a:schemeClr>
                </a:solidFill>
              </a:rPr>
              <a:t>Пассивное курение </a:t>
            </a:r>
          </a:p>
          <a:p>
            <a:pPr marL="0" indent="0">
              <a:spcBef>
                <a:spcPts val="0"/>
              </a:spcBef>
              <a:buNone/>
            </a:pPr>
            <a:r>
              <a:rPr lang="ru-RU" altLang="ja-JP" dirty="0" smtClean="0">
                <a:solidFill>
                  <a:schemeClr val="accent1">
                    <a:lumMod val="50000"/>
                  </a:schemeClr>
                </a:solidFill>
              </a:rPr>
              <a:t>ускоряет рост уже </a:t>
            </a:r>
          </a:p>
          <a:p>
            <a:pPr marL="0" indent="0">
              <a:spcBef>
                <a:spcPts val="0"/>
              </a:spcBef>
              <a:buNone/>
            </a:pPr>
            <a:r>
              <a:rPr lang="ru-RU" altLang="ja-JP" dirty="0" smtClean="0">
                <a:solidFill>
                  <a:schemeClr val="accent1">
                    <a:lumMod val="50000"/>
                  </a:schemeClr>
                </a:solidFill>
              </a:rPr>
              <a:t>существующих опухолей</a:t>
            </a:r>
          </a:p>
          <a:p>
            <a:pPr marL="0" indent="0">
              <a:spcBef>
                <a:spcPts val="0"/>
              </a:spcBef>
              <a:buNone/>
            </a:pPr>
            <a:endParaRPr lang="ru-RU" altLang="ja-JP" dirty="0" smtClean="0">
              <a:solidFill>
                <a:schemeClr val="accent1">
                  <a:lumMod val="50000"/>
                </a:schemeClr>
              </a:solidFill>
            </a:endParaRPr>
          </a:p>
          <a:p>
            <a:pPr>
              <a:lnSpc>
                <a:spcPct val="80000"/>
              </a:lnSpc>
              <a:defRPr/>
            </a:pPr>
            <a:r>
              <a:rPr lang="ru-RU" altLang="ja-JP" dirty="0">
                <a:solidFill>
                  <a:schemeClr val="accent1">
                    <a:lumMod val="50000"/>
                  </a:schemeClr>
                </a:solidFill>
              </a:rPr>
              <a:t>Мыши с индуцированным раком легкого в течение 17 дней подвергались воздействию табачного дыма или чистого воздуха.</a:t>
            </a:r>
          </a:p>
          <a:p>
            <a:pPr>
              <a:lnSpc>
                <a:spcPct val="80000"/>
              </a:lnSpc>
              <a:defRPr/>
            </a:pPr>
            <a:r>
              <a:rPr lang="ru-RU" altLang="ja-JP" dirty="0">
                <a:solidFill>
                  <a:schemeClr val="accent1">
                    <a:lumMod val="50000"/>
                  </a:schemeClr>
                </a:solidFill>
              </a:rPr>
              <a:t>	У мышей, дышавших дымом, опухоли в 5 раз быстрее росли и прогрессировали.</a:t>
            </a:r>
          </a:p>
          <a:p>
            <a:pPr marL="0" indent="0">
              <a:buNone/>
            </a:pPr>
            <a:endParaRPr lang="ru-RU"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2" y="908720"/>
            <a:ext cx="2819400" cy="293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8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Пассивное курение:</a:t>
            </a:r>
            <a:endParaRPr lang="ru-RU" dirty="0"/>
          </a:p>
        </p:txBody>
      </p:sp>
      <p:sp>
        <p:nvSpPr>
          <p:cNvPr id="3" name="Объект 2"/>
          <p:cNvSpPr>
            <a:spLocks noGrp="1"/>
          </p:cNvSpPr>
          <p:nvPr>
            <p:ph idx="1"/>
          </p:nvPr>
        </p:nvSpPr>
        <p:spPr/>
        <p:txBody>
          <a:bodyPr/>
          <a:lstStyle/>
          <a:p>
            <a:pPr marL="0" indent="0">
              <a:buNone/>
            </a:pPr>
            <a:r>
              <a:rPr lang="ru-RU" sz="2400" dirty="0"/>
              <a:t>В помещении, где курят, загрязнённость воздуха может увеличиться в 6 раз. Девушки, работающие в пропитанном сигаретным дымом воздухе учреждений, как бы выкуривают до 20 сигарет ежедневно. Жена интенсивно курящего человека в сутки пассивно выкуривает 10 – 12 сигарет, а его дети – 6 – 7. Живущие в накуренных помещениях дети чаще и больше страдают заболеваниями органов дыхания. У детей курящих родителей в течение первого года жизни увеличивается частота бронхитов и пневмонии и повышается риск развития серьезных заболеваний. </a:t>
            </a:r>
          </a:p>
        </p:txBody>
      </p:sp>
    </p:spTree>
    <p:extLst>
      <p:ext uri="{BB962C8B-B14F-4D97-AF65-F5344CB8AC3E}">
        <p14:creationId xmlns:p14="http://schemas.microsoft.com/office/powerpoint/2010/main" val="66569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Когда нужно бить тревогу?</a:t>
            </a:r>
            <a:endParaRPr lang="ru-RU" dirty="0"/>
          </a:p>
        </p:txBody>
      </p:sp>
      <p:sp>
        <p:nvSpPr>
          <p:cNvPr id="3" name="Объект 2"/>
          <p:cNvSpPr>
            <a:spLocks noGrp="1"/>
          </p:cNvSpPr>
          <p:nvPr>
            <p:ph idx="1"/>
          </p:nvPr>
        </p:nvSpPr>
        <p:spPr/>
        <p:txBody>
          <a:bodyPr/>
          <a:lstStyle/>
          <a:p>
            <a:pPr marL="447675" indent="-382588">
              <a:defRPr/>
            </a:pPr>
            <a:r>
              <a:rPr lang="ru-RU" dirty="0">
                <a:solidFill>
                  <a:schemeClr val="accent1">
                    <a:lumMod val="50000"/>
                  </a:schemeClr>
                </a:solidFill>
              </a:rPr>
              <a:t>Отводится большое значение количеству выкуриваемых сигарет, существует понятие «Индекс курящего человека», он рассчитывается: количество сигарет выкуриваемых за сутки умножить на 12 месяцев.</a:t>
            </a:r>
          </a:p>
          <a:p>
            <a:pPr marL="447675" indent="-382588">
              <a:buNone/>
              <a:defRPr/>
            </a:pPr>
            <a:endParaRPr lang="ru-RU" dirty="0">
              <a:solidFill>
                <a:schemeClr val="accent1">
                  <a:lumMod val="50000"/>
                </a:schemeClr>
              </a:solidFill>
            </a:endParaRPr>
          </a:p>
          <a:p>
            <a:pPr marL="447675" indent="-382588">
              <a:defRPr/>
            </a:pPr>
            <a:r>
              <a:rPr lang="ru-RU" dirty="0">
                <a:solidFill>
                  <a:schemeClr val="accent1">
                    <a:lumMod val="50000"/>
                  </a:schemeClr>
                </a:solidFill>
              </a:rPr>
              <a:t>Пример: 25 х 12 = 300.</a:t>
            </a:r>
          </a:p>
          <a:p>
            <a:pPr marL="447675" indent="-382588">
              <a:buNone/>
              <a:defRPr/>
            </a:pPr>
            <a:endParaRPr lang="ru-RU" sz="700" dirty="0">
              <a:solidFill>
                <a:schemeClr val="accent1">
                  <a:lumMod val="50000"/>
                </a:schemeClr>
              </a:solidFill>
            </a:endParaRPr>
          </a:p>
          <a:p>
            <a:pPr marL="447675" indent="-382588">
              <a:defRPr/>
            </a:pPr>
            <a:r>
              <a:rPr lang="ru-RU" dirty="0">
                <a:solidFill>
                  <a:schemeClr val="accent1">
                    <a:lumMod val="50000"/>
                  </a:schemeClr>
                </a:solidFill>
              </a:rPr>
              <a:t>Индекс 200-250 относится к «злостным курильщикам</a:t>
            </a:r>
            <a:r>
              <a:rPr lang="ru-RU" dirty="0" smtClean="0">
                <a:solidFill>
                  <a:schemeClr val="accent1">
                    <a:lumMod val="50000"/>
                  </a:schemeClr>
                </a:solidFill>
              </a:rPr>
              <a:t>».</a:t>
            </a:r>
            <a:endParaRPr lang="ru-RU" dirty="0">
              <a:solidFill>
                <a:schemeClr val="accent1">
                  <a:lumMod val="50000"/>
                </a:schemeClr>
              </a:solidFill>
            </a:endParaRPr>
          </a:p>
        </p:txBody>
      </p:sp>
    </p:spTree>
    <p:extLst>
      <p:ext uri="{BB962C8B-B14F-4D97-AF65-F5344CB8AC3E}">
        <p14:creationId xmlns:p14="http://schemas.microsoft.com/office/powerpoint/2010/main" val="193904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a:t>Оценка степени мотивации и готовности к отказу от </a:t>
            </a:r>
            <a:r>
              <a:rPr lang="ru-RU" sz="3600" dirty="0" smtClean="0"/>
              <a:t>курения</a:t>
            </a:r>
            <a:endParaRPr lang="ru-RU" sz="3600" dirty="0"/>
          </a:p>
        </p:txBody>
      </p:sp>
      <p:sp>
        <p:nvSpPr>
          <p:cNvPr id="3" name="Объект 2"/>
          <p:cNvSpPr>
            <a:spLocks noGrp="1"/>
          </p:cNvSpPr>
          <p:nvPr>
            <p:ph idx="1"/>
          </p:nvPr>
        </p:nvSpPr>
        <p:spPr/>
        <p:txBody>
          <a:bodyPr/>
          <a:lstStyle/>
          <a:p>
            <a:pPr marL="0" indent="0">
              <a:buNone/>
            </a:pPr>
            <a:r>
              <a:rPr lang="ru-RU" dirty="0" smtClean="0"/>
              <a:t>1</a:t>
            </a:r>
            <a:r>
              <a:rPr lang="ru-RU" dirty="0"/>
              <a:t>.      Бросили бы вы курить, если бы это было </a:t>
            </a:r>
            <a:r>
              <a:rPr lang="ru-RU" dirty="0" smtClean="0"/>
              <a:t>легко?</a:t>
            </a:r>
          </a:p>
          <a:p>
            <a:pPr marL="0" lvl="0" indent="0">
              <a:buNone/>
            </a:pPr>
            <a:r>
              <a:rPr lang="ru-RU" dirty="0" smtClean="0"/>
              <a:t>Определенно нет                0;</a:t>
            </a:r>
          </a:p>
          <a:p>
            <a:pPr marL="0" lvl="0" indent="0">
              <a:buNone/>
            </a:pPr>
            <a:r>
              <a:rPr lang="ru-RU" dirty="0" smtClean="0"/>
              <a:t>Вероятнее </a:t>
            </a:r>
            <a:r>
              <a:rPr lang="ru-RU" dirty="0"/>
              <a:t>всего, нет          1;</a:t>
            </a:r>
          </a:p>
          <a:p>
            <a:pPr marL="0" lvl="0" indent="0">
              <a:buNone/>
            </a:pPr>
            <a:r>
              <a:rPr lang="ru-RU" dirty="0" smtClean="0"/>
              <a:t>Возможно</a:t>
            </a:r>
            <a:r>
              <a:rPr lang="ru-RU" dirty="0"/>
              <a:t>, да                       2;</a:t>
            </a:r>
          </a:p>
          <a:p>
            <a:pPr marL="0" lvl="0" indent="0">
              <a:buNone/>
            </a:pPr>
            <a:r>
              <a:rPr lang="ru-RU" dirty="0" smtClean="0"/>
              <a:t>Вероятнее </a:t>
            </a:r>
            <a:r>
              <a:rPr lang="ru-RU" dirty="0"/>
              <a:t>всего, да             </a:t>
            </a:r>
            <a:r>
              <a:rPr lang="ru-RU" dirty="0" smtClean="0"/>
              <a:t>3;</a:t>
            </a:r>
          </a:p>
          <a:p>
            <a:pPr marL="0" lvl="0" indent="0">
              <a:buNone/>
            </a:pPr>
            <a:r>
              <a:rPr lang="ru-RU" dirty="0" smtClean="0"/>
              <a:t>Определенно, да                 4;</a:t>
            </a:r>
          </a:p>
          <a:p>
            <a:pPr marL="0" indent="0">
              <a:buNone/>
            </a:pPr>
            <a:endParaRPr lang="ru-RU" dirty="0"/>
          </a:p>
        </p:txBody>
      </p:sp>
    </p:spTree>
    <p:extLst>
      <p:ext uri="{BB962C8B-B14F-4D97-AF65-F5344CB8AC3E}">
        <p14:creationId xmlns:p14="http://schemas.microsoft.com/office/powerpoint/2010/main" val="412437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2.      Как сильно вы хотите бросить курить?</a:t>
            </a:r>
          </a:p>
          <a:p>
            <a:pPr marL="0" lvl="0" indent="0">
              <a:buNone/>
            </a:pPr>
            <a:r>
              <a:rPr lang="ru-RU" dirty="0" smtClean="0"/>
              <a:t>Не </a:t>
            </a:r>
            <a:r>
              <a:rPr lang="ru-RU" dirty="0"/>
              <a:t>хочу вообще                                 </a:t>
            </a:r>
            <a:r>
              <a:rPr lang="ru-RU" dirty="0" smtClean="0"/>
              <a:t>0;</a:t>
            </a:r>
          </a:p>
          <a:p>
            <a:pPr marL="0" lvl="0" indent="0">
              <a:buNone/>
            </a:pPr>
            <a:r>
              <a:rPr lang="ru-RU" dirty="0" smtClean="0"/>
              <a:t>Слабое желание                               1;</a:t>
            </a:r>
          </a:p>
          <a:p>
            <a:pPr marL="0" lvl="0" indent="0">
              <a:buNone/>
            </a:pPr>
            <a:r>
              <a:rPr lang="ru-RU" dirty="0" smtClean="0"/>
              <a:t>В средней степени                           2;</a:t>
            </a:r>
          </a:p>
          <a:p>
            <a:pPr marL="0" lvl="0" indent="0">
              <a:buNone/>
            </a:pPr>
            <a:r>
              <a:rPr lang="ru-RU" dirty="0" smtClean="0"/>
              <a:t>Сильное </a:t>
            </a:r>
            <a:r>
              <a:rPr lang="ru-RU" dirty="0"/>
              <a:t>желание                              3;</a:t>
            </a:r>
          </a:p>
          <a:p>
            <a:pPr marL="0" lvl="0" indent="0">
              <a:buNone/>
            </a:pPr>
            <a:r>
              <a:rPr lang="ru-RU" dirty="0" smtClean="0"/>
              <a:t>Однозначно </a:t>
            </a:r>
            <a:r>
              <a:rPr lang="ru-RU" dirty="0"/>
              <a:t>хочу бросить курить   4;</a:t>
            </a:r>
          </a:p>
          <a:p>
            <a:endParaRPr lang="ru-RU" dirty="0"/>
          </a:p>
        </p:txBody>
      </p:sp>
    </p:spTree>
    <p:extLst>
      <p:ext uri="{BB962C8B-B14F-4D97-AF65-F5344CB8AC3E}">
        <p14:creationId xmlns:p14="http://schemas.microsoft.com/office/powerpoint/2010/main" val="315191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Результаты:</a:t>
            </a:r>
          </a:p>
          <a:p>
            <a:r>
              <a:rPr lang="ru-RU" dirty="0"/>
              <a:t>Сумма баллов больше 6: Высокая мотивация отказа от курения;</a:t>
            </a:r>
          </a:p>
          <a:p>
            <a:r>
              <a:rPr lang="ru-RU" dirty="0"/>
              <a:t>Сумма баллов от 4-6: Слабая мотивация;</a:t>
            </a:r>
          </a:p>
          <a:p>
            <a:r>
              <a:rPr lang="ru-RU" dirty="0"/>
              <a:t>Сумма баллов 3 и ниже: Отсутствие мотивации.</a:t>
            </a:r>
          </a:p>
          <a:p>
            <a:pPr marL="0" indent="0">
              <a:buNone/>
            </a:pPr>
            <a:endParaRPr lang="ru-RU" dirty="0"/>
          </a:p>
        </p:txBody>
      </p:sp>
    </p:spTree>
    <p:extLst>
      <p:ext uri="{BB962C8B-B14F-4D97-AF65-F5344CB8AC3E}">
        <p14:creationId xmlns:p14="http://schemas.microsoft.com/office/powerpoint/2010/main" val="95871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Стадии отказа от курения:</a:t>
            </a:r>
            <a:endParaRPr lang="ru-RU" dirty="0"/>
          </a:p>
        </p:txBody>
      </p:sp>
      <p:sp>
        <p:nvSpPr>
          <p:cNvPr id="3" name="Объект 2"/>
          <p:cNvSpPr>
            <a:spLocks noGrp="1"/>
          </p:cNvSpPr>
          <p:nvPr>
            <p:ph idx="1"/>
          </p:nvPr>
        </p:nvSpPr>
        <p:spPr/>
        <p:txBody>
          <a:bodyPr/>
          <a:lstStyle/>
          <a:p>
            <a:pPr marL="514350" indent="-514350">
              <a:buAutoNum type="arabicPeriod"/>
            </a:pPr>
            <a:r>
              <a:rPr lang="ru-RU" dirty="0" smtClean="0"/>
              <a:t>Курение.</a:t>
            </a:r>
          </a:p>
          <a:p>
            <a:pPr marL="514350" indent="-514350">
              <a:buAutoNum type="arabicPeriod"/>
            </a:pPr>
            <a:r>
              <a:rPr lang="ru-RU" dirty="0" smtClean="0"/>
              <a:t>Обдумывание решения отказа от курения.</a:t>
            </a:r>
          </a:p>
          <a:p>
            <a:pPr marL="514350" indent="-514350">
              <a:buAutoNum type="arabicPeriod"/>
            </a:pPr>
            <a:r>
              <a:rPr lang="ru-RU" dirty="0" smtClean="0"/>
              <a:t>Решение попытаться отказаться от курения.</a:t>
            </a:r>
          </a:p>
          <a:p>
            <a:pPr marL="514350" indent="-514350">
              <a:buAutoNum type="arabicPeriod"/>
            </a:pPr>
            <a:r>
              <a:rPr lang="ru-RU" dirty="0" smtClean="0"/>
              <a:t>Попытка отказаться от курения.</a:t>
            </a:r>
          </a:p>
          <a:p>
            <a:pPr marL="514350" indent="-514350">
              <a:buAutoNum type="arabicPeriod"/>
            </a:pPr>
            <a:r>
              <a:rPr lang="ru-RU" dirty="0" smtClean="0"/>
              <a:t>Отказ от курения – действия.</a:t>
            </a:r>
          </a:p>
          <a:p>
            <a:pPr marL="514350" indent="-514350">
              <a:buAutoNum type="arabicPeriod"/>
            </a:pPr>
            <a:r>
              <a:rPr lang="ru-RU" dirty="0" smtClean="0"/>
              <a:t>Рецидив.</a:t>
            </a:r>
          </a:p>
          <a:p>
            <a:pPr marL="514350" indent="-514350">
              <a:buAutoNum type="arabicPeriod"/>
            </a:pPr>
            <a:r>
              <a:rPr lang="ru-RU" dirty="0" smtClean="0"/>
              <a:t>Стойкое состояние не курения.</a:t>
            </a:r>
            <a:endParaRPr lang="ru-RU" dirty="0"/>
          </a:p>
        </p:txBody>
      </p:sp>
    </p:spTree>
    <p:extLst>
      <p:ext uri="{BB962C8B-B14F-4D97-AF65-F5344CB8AC3E}">
        <p14:creationId xmlns:p14="http://schemas.microsoft.com/office/powerpoint/2010/main" val="380200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Эффекты прекращения курения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96064392"/>
              </p:ext>
            </p:extLst>
          </p:nvPr>
        </p:nvGraphicFramePr>
        <p:xfrm>
          <a:off x="683568" y="908720"/>
          <a:ext cx="8352928" cy="5740385"/>
        </p:xfrm>
        <a:graphic>
          <a:graphicData uri="http://schemas.openxmlformats.org/drawingml/2006/table">
            <a:tbl>
              <a:tblPr firstRow="1" bandRow="1">
                <a:tableStyleId>{5C22544A-7EE6-4342-B048-85BDC9FD1C3A}</a:tableStyleId>
              </a:tblPr>
              <a:tblGrid>
                <a:gridCol w="2448272"/>
                <a:gridCol w="5904656"/>
              </a:tblGrid>
              <a:tr h="57692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Время после отказа от курения</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Эффекты</a:t>
                      </a:r>
                    </a:p>
                  </a:txBody>
                  <a:tcPr marT="45722" marB="45722" horzOverflow="overflow"/>
                </a:tc>
              </a:tr>
              <a:tr h="639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20 минут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Нормализуется АД,  ЧСС и периферическая циркуляция</a:t>
                      </a:r>
                    </a:p>
                  </a:txBody>
                  <a:tcPr marT="45722" marB="45722" horzOverflow="overflow"/>
                </a:tc>
              </a:tr>
              <a:tr h="444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12 часов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Содержание СО в крови нормализуется</a:t>
                      </a:r>
                    </a:p>
                  </a:txBody>
                  <a:tcPr marT="45722" marB="45722" horzOverflow="overflow"/>
                </a:tc>
              </a:tr>
              <a:tr h="8354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48 часов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Полное выведение никотина из организма, улучшение ощущения вкуса и запаха</a:t>
                      </a:r>
                    </a:p>
                  </a:txBody>
                  <a:tcPr marT="45722" marB="45722" horzOverflow="overflow"/>
                </a:tc>
              </a:tr>
              <a:tr h="627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2-12 недель</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Улучшение функции легких и циркуляции крови</a:t>
                      </a:r>
                    </a:p>
                  </a:txBody>
                  <a:tcPr marT="45722" marB="45722" horzOverflow="overflow"/>
                </a:tc>
              </a:tr>
              <a:tr h="444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1-9 месяцев</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Уменьшается кашель и одышка</a:t>
                      </a:r>
                    </a:p>
                  </a:txBody>
                  <a:tcPr marT="45722" marB="45722" horzOverflow="overflow"/>
                </a:tc>
              </a:tr>
              <a:tr h="6399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1 год</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В 2 раза снижается риск развития коронарной болезни </a:t>
                      </a:r>
                    </a:p>
                  </a:txBody>
                  <a:tcPr marT="45722" marB="45722" horzOverflow="overflow"/>
                </a:tc>
              </a:tr>
              <a:tr h="6270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10 лет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В 2 раза снижается риск развития рака легкого</a:t>
                      </a:r>
                    </a:p>
                  </a:txBody>
                  <a:tcPr marT="45722" marB="45722" horzOverflow="overflow"/>
                </a:tc>
              </a:tr>
              <a:tr h="9030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smtClean="0">
                          <a:ln>
                            <a:noFill/>
                          </a:ln>
                          <a:solidFill>
                            <a:schemeClr val="accent1">
                              <a:lumMod val="50000"/>
                            </a:schemeClr>
                          </a:solidFill>
                          <a:effectLst>
                            <a:outerShdw blurRad="38100" dist="38100" dir="2700000" algn="tl">
                              <a:srgbClr val="000000"/>
                            </a:outerShdw>
                          </a:effectLst>
                          <a:latin typeface="Tahoma" pitchFamily="34" charset="0"/>
                        </a:rPr>
                        <a:t>15 лет</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sz="1600" b="0" i="0" u="none" strike="noStrike" cap="none" normalizeH="0" baseline="0" dirty="0" smtClean="0">
                          <a:ln>
                            <a:noFill/>
                          </a:ln>
                          <a:solidFill>
                            <a:schemeClr val="accent1">
                              <a:lumMod val="50000"/>
                            </a:schemeClr>
                          </a:solidFill>
                          <a:effectLst>
                            <a:outerShdw blurRad="38100" dist="38100" dir="2700000" algn="tl">
                              <a:srgbClr val="000000"/>
                            </a:outerShdw>
                          </a:effectLst>
                          <a:latin typeface="Tahoma" pitchFamily="34" charset="0"/>
                        </a:rPr>
                        <a:t>Риск развития инфаркта миокарда и инсульта снижается до уровня некурящих людей</a:t>
                      </a:r>
                    </a:p>
                  </a:txBody>
                  <a:tcPr marT="45722" marB="45722" horzOverflow="overflow"/>
                </a:tc>
              </a:tr>
            </a:tbl>
          </a:graphicData>
        </a:graphic>
      </p:graphicFrame>
    </p:spTree>
    <p:extLst>
      <p:ext uri="{BB962C8B-B14F-4D97-AF65-F5344CB8AC3E}">
        <p14:creationId xmlns:p14="http://schemas.microsoft.com/office/powerpoint/2010/main" val="320803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Мифы, которые мешают бросить курить</a:t>
            </a:r>
            <a:endParaRPr lang="ru-RU" sz="3600" dirty="0"/>
          </a:p>
        </p:txBody>
      </p:sp>
      <p:sp>
        <p:nvSpPr>
          <p:cNvPr id="3" name="Объект 2"/>
          <p:cNvSpPr>
            <a:spLocks noGrp="1"/>
          </p:cNvSpPr>
          <p:nvPr>
            <p:ph idx="1"/>
          </p:nvPr>
        </p:nvSpPr>
        <p:spPr>
          <a:xfrm>
            <a:off x="1066800" y="1219200"/>
            <a:ext cx="7620000" cy="5378152"/>
          </a:xfrm>
        </p:spPr>
        <p:txBody>
          <a:bodyPr/>
          <a:lstStyle/>
          <a:p>
            <a:pPr marL="0" indent="0">
              <a:buNone/>
            </a:pPr>
            <a:r>
              <a:rPr lang="ru-RU" dirty="0" smtClean="0"/>
              <a:t>1. Некоторые </a:t>
            </a:r>
            <a:r>
              <a:rPr lang="ru-RU" dirty="0"/>
              <a:t>верят, что если курить и не затягиваться, пытаясь не вдыхать дым в легкие, можно избежать отрицательных последствий курения. На самом деле, даже если просто держать в руке зажженную сигарету, то уже вдыхаешь табачный дым. Поэтому не имеет значения, затягивается человек или нет — табачный дым все равно попадает в его легкие</a:t>
            </a:r>
            <a:r>
              <a:rPr lang="ru-RU" dirty="0" smtClean="0"/>
              <a:t>.</a:t>
            </a:r>
          </a:p>
          <a:p>
            <a:pPr marL="0" indent="0" algn="ctr">
              <a:buNone/>
            </a:pPr>
            <a:r>
              <a:rPr lang="ru-RU" dirty="0">
                <a:solidFill>
                  <a:schemeClr val="accent2"/>
                </a:solidFill>
              </a:rPr>
              <a:t>Вывод: Курить и не затягиваться — также вредно для здоровья.</a:t>
            </a:r>
            <a:endParaRPr lang="ru-RU" dirty="0">
              <a:solidFill>
                <a:schemeClr val="accent2"/>
              </a:solidFill>
            </a:endParaRPr>
          </a:p>
        </p:txBody>
      </p:sp>
    </p:spTree>
    <p:extLst>
      <p:ext uri="{BB962C8B-B14F-4D97-AF65-F5344CB8AC3E}">
        <p14:creationId xmlns:p14="http://schemas.microsoft.com/office/powerpoint/2010/main" val="266201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r>
              <a:rPr lang="ru-RU" sz="3200" dirty="0" smtClean="0"/>
              <a:t>Курение </a:t>
            </a:r>
            <a:r>
              <a:rPr lang="ru-RU" sz="3200" dirty="0"/>
              <a:t>– лидер среди причин смертности, на которые можно </a:t>
            </a:r>
            <a:r>
              <a:rPr lang="ru-RU" sz="3200" dirty="0" smtClean="0"/>
              <a:t>повлиять</a:t>
            </a:r>
            <a:endParaRPr lang="ru-R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996952"/>
            <a:ext cx="2880320" cy="22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965228"/>
            <a:ext cx="3190875" cy="3381375"/>
          </a:xfrm>
          <a:prstGeom prst="rect">
            <a:avLst/>
          </a:prstGeom>
          <a:noFill/>
          <a:ln>
            <a:noFill/>
          </a:ln>
        </p:spPr>
      </p:pic>
    </p:spTree>
    <p:extLst>
      <p:ext uri="{BB962C8B-B14F-4D97-AF65-F5344CB8AC3E}">
        <p14:creationId xmlns:p14="http://schemas.microsoft.com/office/powerpoint/2010/main" val="372122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a:xfrm>
            <a:off x="1066800" y="1219200"/>
            <a:ext cx="7620000" cy="5306144"/>
          </a:xfrm>
        </p:spPr>
        <p:txBody>
          <a:bodyPr/>
          <a:lstStyle/>
          <a:p>
            <a:pPr marL="0" indent="0">
              <a:buNone/>
            </a:pPr>
            <a:r>
              <a:rPr lang="ru-RU" dirty="0" smtClean="0"/>
              <a:t>2. </a:t>
            </a:r>
            <a:r>
              <a:rPr lang="ru-RU" dirty="0"/>
              <a:t>Кое-кто не сомневается, что сигареты с фильтром безопасны для здоровья. В действительности же, курение различных табачных изделий: сигарет с фильтром и без фильтра, папирос, трубок — вредно для здоровья. Дым любых табачных изделий содержит как ядовитые вещества, так и вещества, которые могут вызвать рак. Не бывает безопасных сигарет</a:t>
            </a:r>
            <a:r>
              <a:rPr lang="ru-RU" dirty="0" smtClean="0"/>
              <a:t>.</a:t>
            </a:r>
          </a:p>
          <a:p>
            <a:pPr marL="0" indent="0" algn="ctr">
              <a:buNone/>
            </a:pPr>
            <a:r>
              <a:rPr lang="ru-RU" dirty="0">
                <a:solidFill>
                  <a:schemeClr val="accent2"/>
                </a:solidFill>
              </a:rPr>
              <a:t>Вывод: Сигареты с фильтром также вредны для здоровья.</a:t>
            </a:r>
            <a:endParaRPr lang="ru-RU" dirty="0">
              <a:solidFill>
                <a:schemeClr val="accent2"/>
              </a:solidFill>
            </a:endParaRPr>
          </a:p>
        </p:txBody>
      </p:sp>
    </p:spTree>
    <p:extLst>
      <p:ext uri="{BB962C8B-B14F-4D97-AF65-F5344CB8AC3E}">
        <p14:creationId xmlns:p14="http://schemas.microsoft.com/office/powerpoint/2010/main" val="83732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p:txBody>
          <a:bodyPr/>
          <a:lstStyle/>
          <a:p>
            <a:pPr marL="0" indent="0">
              <a:buNone/>
            </a:pPr>
            <a:r>
              <a:rPr lang="ru-RU" dirty="0" smtClean="0"/>
              <a:t>3. </a:t>
            </a:r>
            <a:r>
              <a:rPr lang="ru-RU" dirty="0"/>
              <a:t>Иные уверены, что если вместо сигарет жевать табак, никакого вреда для здоровья не будет. Доказано, что жевание табака также вредно, как и курение сигарет или других табачных изделий. В жевательном табаке также содержатся ядовитые вещества и вещества, которые могут вызвать рак</a:t>
            </a:r>
            <a:r>
              <a:rPr lang="ru-RU" dirty="0" smtClean="0"/>
              <a:t>.</a:t>
            </a:r>
          </a:p>
          <a:p>
            <a:pPr marL="0" indent="0" algn="ctr">
              <a:buNone/>
            </a:pPr>
            <a:r>
              <a:rPr lang="ru-RU" dirty="0">
                <a:solidFill>
                  <a:schemeClr val="accent2"/>
                </a:solidFill>
              </a:rPr>
              <a:t>Вывод: Жевательный табак, как и сигареты, вредны для здоровья.</a:t>
            </a:r>
            <a:endParaRPr lang="ru-RU" dirty="0">
              <a:solidFill>
                <a:schemeClr val="accent2"/>
              </a:solidFill>
            </a:endParaRPr>
          </a:p>
        </p:txBody>
      </p:sp>
    </p:spTree>
    <p:extLst>
      <p:ext uri="{BB962C8B-B14F-4D97-AF65-F5344CB8AC3E}">
        <p14:creationId xmlns:p14="http://schemas.microsoft.com/office/powerpoint/2010/main" val="93281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88640"/>
            <a:ext cx="8153400" cy="914400"/>
          </a:xfrm>
        </p:spPr>
        <p:txBody>
          <a:bodyPr/>
          <a:lstStyle/>
          <a:p>
            <a:pPr algn="ctr"/>
            <a:r>
              <a:rPr lang="ru-RU" sz="3600" dirty="0"/>
              <a:t>Мифы, которые мешают бросить курить</a:t>
            </a:r>
          </a:p>
        </p:txBody>
      </p:sp>
      <p:sp>
        <p:nvSpPr>
          <p:cNvPr id="3" name="Объект 2"/>
          <p:cNvSpPr>
            <a:spLocks noGrp="1"/>
          </p:cNvSpPr>
          <p:nvPr>
            <p:ph idx="1"/>
          </p:nvPr>
        </p:nvSpPr>
        <p:spPr>
          <a:xfrm>
            <a:off x="1066800" y="1219200"/>
            <a:ext cx="7620000" cy="5306144"/>
          </a:xfrm>
        </p:spPr>
        <p:txBody>
          <a:bodyPr/>
          <a:lstStyle/>
          <a:p>
            <a:pPr marL="0" indent="0">
              <a:buNone/>
            </a:pPr>
            <a:r>
              <a:rPr lang="ru-RU" dirty="0" smtClean="0"/>
              <a:t>4. </a:t>
            </a:r>
            <a:r>
              <a:rPr lang="ru-RU" dirty="0"/>
              <a:t>Находятся и такие, которые уверены, что умеренное курение не вредит здоровью. Однако, известно, что курить много или мало одинаково вредно. Никотин вызывает привыкание, которое может развиться и после пары выкуренных сигарет. Никотин, смолы и угарный газ попадают в организм вместе с табачным дымом даже от одной выкуренной сигареты</a:t>
            </a:r>
            <a:r>
              <a:rPr lang="ru-RU" dirty="0" smtClean="0"/>
              <a:t>.</a:t>
            </a:r>
          </a:p>
          <a:p>
            <a:pPr marL="0" indent="0" algn="ctr">
              <a:buNone/>
            </a:pPr>
            <a:r>
              <a:rPr lang="ru-RU" dirty="0">
                <a:solidFill>
                  <a:schemeClr val="accent2"/>
                </a:solidFill>
              </a:rPr>
              <a:t>Вывод: Умеренное курение — вредно для здоровья.</a:t>
            </a:r>
            <a:endParaRPr lang="ru-RU" dirty="0">
              <a:solidFill>
                <a:schemeClr val="accent2"/>
              </a:solidFill>
            </a:endParaRPr>
          </a:p>
        </p:txBody>
      </p:sp>
    </p:spTree>
    <p:extLst>
      <p:ext uri="{BB962C8B-B14F-4D97-AF65-F5344CB8AC3E}">
        <p14:creationId xmlns:p14="http://schemas.microsoft.com/office/powerpoint/2010/main" val="205296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Мифы, которые мешают бросить курить</a:t>
            </a:r>
          </a:p>
        </p:txBody>
      </p:sp>
      <p:sp>
        <p:nvSpPr>
          <p:cNvPr id="3" name="Объект 2"/>
          <p:cNvSpPr>
            <a:spLocks noGrp="1"/>
          </p:cNvSpPr>
          <p:nvPr>
            <p:ph idx="1"/>
          </p:nvPr>
        </p:nvSpPr>
        <p:spPr/>
        <p:txBody>
          <a:bodyPr/>
          <a:lstStyle/>
          <a:p>
            <a:pPr marL="0" indent="0">
              <a:buNone/>
            </a:pPr>
            <a:r>
              <a:rPr lang="ru-RU" sz="2000" dirty="0" smtClean="0"/>
              <a:t>5. </a:t>
            </a:r>
            <a:r>
              <a:rPr lang="ru-RU" sz="2000" dirty="0"/>
              <a:t>Отдельные женщины, да и мужчины, убеждены, что курение является лучшим средством для похудения. Те из них, которые уже курят, но хотели бы бросить, волнуются о том, что бросив курить, они наберут вес. Исследовано, что никотин угнетает аппетит, однако курение не решает проблему лишнего веса. Много курильщиков также имеют излишний вес. Проблема лишнего веса может быть решена лишь с помощью правильного и сбалансированного питания. Можно, например, перейти на низкокалорийную пищу и употреблять больше овощей и фруктов. Яблоки и морковь — вот наилучший способ для поддержания оптимального веса</a:t>
            </a:r>
            <a:r>
              <a:rPr lang="ru-RU" sz="2000" dirty="0" smtClean="0"/>
              <a:t>.</a:t>
            </a:r>
          </a:p>
          <a:p>
            <a:pPr marL="0" indent="0" algn="ctr">
              <a:buNone/>
            </a:pPr>
            <a:r>
              <a:rPr lang="ru-RU" sz="2000" dirty="0">
                <a:solidFill>
                  <a:schemeClr val="accent2"/>
                </a:solidFill>
              </a:rPr>
              <a:t>Вывод: Курение — это не средство для похудения.</a:t>
            </a:r>
            <a:endParaRPr lang="ru-RU" sz="2000" dirty="0">
              <a:solidFill>
                <a:schemeClr val="accent2"/>
              </a:solidFill>
            </a:endParaRPr>
          </a:p>
        </p:txBody>
      </p:sp>
    </p:spTree>
    <p:extLst>
      <p:ext uri="{BB962C8B-B14F-4D97-AF65-F5344CB8AC3E}">
        <p14:creationId xmlns:p14="http://schemas.microsoft.com/office/powerpoint/2010/main" val="52728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Куда обращаться?</a:t>
            </a:r>
            <a:endParaRPr lang="ru-RU" dirty="0"/>
          </a:p>
        </p:txBody>
      </p:sp>
      <p:sp>
        <p:nvSpPr>
          <p:cNvPr id="3" name="Объект 2"/>
          <p:cNvSpPr>
            <a:spLocks noGrp="1"/>
          </p:cNvSpPr>
          <p:nvPr>
            <p:ph idx="1"/>
          </p:nvPr>
        </p:nvSpPr>
        <p:spPr/>
        <p:txBody>
          <a:bodyPr/>
          <a:lstStyle/>
          <a:p>
            <a:pPr>
              <a:lnSpc>
                <a:spcPct val="80000"/>
              </a:lnSpc>
              <a:buClr>
                <a:srgbClr val="800000"/>
              </a:buClr>
              <a:buSzPct val="120000"/>
              <a:buFont typeface="Arial" charset="0"/>
              <a:buChar char="-"/>
              <a:defRPr/>
            </a:pPr>
            <a:r>
              <a:rPr lang="ru-RU" dirty="0"/>
              <a:t>Участковые врачи</a:t>
            </a:r>
          </a:p>
          <a:p>
            <a:pPr>
              <a:lnSpc>
                <a:spcPct val="80000"/>
              </a:lnSpc>
              <a:buClr>
                <a:srgbClr val="800000"/>
              </a:buClr>
              <a:buSzPct val="120000"/>
              <a:buFont typeface="Arial" charset="0"/>
              <a:buChar char="-"/>
              <a:defRPr/>
            </a:pPr>
            <a:r>
              <a:rPr lang="ru-RU" dirty="0"/>
              <a:t>Кабинеты/отделения медицинской профилактики</a:t>
            </a:r>
          </a:p>
          <a:p>
            <a:pPr>
              <a:lnSpc>
                <a:spcPct val="80000"/>
              </a:lnSpc>
              <a:buClr>
                <a:srgbClr val="800000"/>
              </a:buClr>
              <a:buSzPct val="120000"/>
              <a:buFont typeface="Arial" charset="0"/>
              <a:buChar char="-"/>
              <a:defRPr/>
            </a:pPr>
            <a:r>
              <a:rPr lang="ru-RU" dirty="0"/>
              <a:t>Центры медицинской профилактики</a:t>
            </a:r>
          </a:p>
          <a:p>
            <a:pPr>
              <a:lnSpc>
                <a:spcPct val="80000"/>
              </a:lnSpc>
              <a:buClr>
                <a:srgbClr val="800000"/>
              </a:buClr>
              <a:buSzPct val="120000"/>
              <a:buFont typeface="Arial" charset="0"/>
              <a:buChar char="-"/>
              <a:defRPr/>
            </a:pPr>
            <a:r>
              <a:rPr lang="ru-RU" dirty="0"/>
              <a:t>Специализированные приемы/кабинеты по отказу от </a:t>
            </a:r>
            <a:r>
              <a:rPr lang="ru-RU" dirty="0" smtClean="0"/>
              <a:t>курения.</a:t>
            </a:r>
            <a:endParaRPr lang="ru-RU" dirty="0" smtClean="0"/>
          </a:p>
          <a:p>
            <a:pPr marL="0" indent="0">
              <a:lnSpc>
                <a:spcPct val="80000"/>
              </a:lnSpc>
              <a:buClr>
                <a:srgbClr val="800000"/>
              </a:buClr>
              <a:buSzPct val="120000"/>
              <a:buNone/>
              <a:defRPr/>
            </a:pPr>
            <a:endParaRPr lang="ru-RU" dirty="0"/>
          </a:p>
          <a:p>
            <a:pPr marL="0" indent="0">
              <a:buNone/>
            </a:pPr>
            <a:endParaRPr lang="ru-RU" dirty="0"/>
          </a:p>
        </p:txBody>
      </p:sp>
    </p:spTree>
    <p:extLst>
      <p:ext uri="{BB962C8B-B14F-4D97-AF65-F5344CB8AC3E}">
        <p14:creationId xmlns:p14="http://schemas.microsoft.com/office/powerpoint/2010/main" val="183936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ln>
                  <a:noFill/>
                </a:ln>
                <a:solidFill>
                  <a:schemeClr val="accent3"/>
                </a:solidFill>
                <a:effectLst/>
              </a:rPr>
              <a:t>Профилактические технологии – возможности оказания помощи в прекращении потребления табака</a:t>
            </a:r>
            <a:endParaRPr lang="ru-RU" sz="2400" dirty="0">
              <a:solidFill>
                <a:schemeClr val="accent3"/>
              </a:solidFill>
            </a:endParaRPr>
          </a:p>
        </p:txBody>
      </p:sp>
      <p:sp>
        <p:nvSpPr>
          <p:cNvPr id="3" name="Объект 2"/>
          <p:cNvSpPr>
            <a:spLocks noGrp="1"/>
          </p:cNvSpPr>
          <p:nvPr>
            <p:ph idx="1"/>
          </p:nvPr>
        </p:nvSpPr>
        <p:spPr>
          <a:xfrm>
            <a:off x="1066800" y="1219200"/>
            <a:ext cx="7620000" cy="5162128"/>
          </a:xfrm>
        </p:spPr>
        <p:txBody>
          <a:bodyPr/>
          <a:lstStyle/>
          <a:p>
            <a:pPr>
              <a:buClr>
                <a:srgbClr val="800000"/>
              </a:buClr>
              <a:buSzPct val="100000"/>
              <a:defRPr/>
            </a:pPr>
            <a:r>
              <a:rPr lang="ru-RU" sz="2600" dirty="0">
                <a:solidFill>
                  <a:srgbClr val="57201F"/>
                </a:solidFill>
              </a:rPr>
              <a:t>Индивидуальное и групповое поведенческое консультирование</a:t>
            </a:r>
            <a:r>
              <a:rPr lang="ru-RU" sz="2600" dirty="0"/>
              <a:t>: </a:t>
            </a:r>
          </a:p>
          <a:p>
            <a:pPr>
              <a:buClr>
                <a:srgbClr val="800000"/>
              </a:buClr>
              <a:buSzPct val="120000"/>
              <a:buFont typeface="Corbel" pitchFamily="34" charset="0"/>
              <a:buChar char="−"/>
              <a:defRPr/>
            </a:pPr>
            <a:r>
              <a:rPr lang="ru-RU" sz="2600" dirty="0"/>
              <a:t>краткое консультирование и</a:t>
            </a:r>
          </a:p>
          <a:p>
            <a:pPr>
              <a:buClr>
                <a:srgbClr val="800000"/>
              </a:buClr>
              <a:buSzPct val="120000"/>
              <a:buFont typeface="Corbel" pitchFamily="34" charset="0"/>
              <a:buChar char="−"/>
              <a:defRPr/>
            </a:pPr>
            <a:r>
              <a:rPr lang="ru-RU" sz="2600" dirty="0"/>
              <a:t> интенсивные поведенческие вмешательства</a:t>
            </a:r>
          </a:p>
          <a:p>
            <a:pPr>
              <a:buClr>
                <a:srgbClr val="800000"/>
              </a:buClr>
              <a:buSzPct val="100000"/>
              <a:defRPr/>
            </a:pPr>
            <a:r>
              <a:rPr lang="ru-RU" sz="2600" dirty="0"/>
              <a:t>Применение современных </a:t>
            </a:r>
            <a:r>
              <a:rPr lang="ru-RU" sz="2600" dirty="0">
                <a:solidFill>
                  <a:srgbClr val="57201F"/>
                </a:solidFill>
              </a:rPr>
              <a:t>медикаментозных</a:t>
            </a:r>
            <a:r>
              <a:rPr lang="ru-RU" sz="2600" dirty="0"/>
              <a:t> и </a:t>
            </a:r>
            <a:r>
              <a:rPr lang="ru-RU" sz="2600" dirty="0">
                <a:solidFill>
                  <a:srgbClr val="57201F"/>
                </a:solidFill>
              </a:rPr>
              <a:t>не медикаментозных</a:t>
            </a:r>
            <a:r>
              <a:rPr lang="ru-RU" sz="2600" dirty="0"/>
              <a:t> средств лечения табачной зависимости</a:t>
            </a:r>
          </a:p>
          <a:p>
            <a:pPr>
              <a:buClr>
                <a:srgbClr val="800000"/>
              </a:buClr>
              <a:buSzPct val="100000"/>
              <a:defRPr/>
            </a:pPr>
            <a:r>
              <a:rPr lang="ru-RU" sz="2600" dirty="0">
                <a:solidFill>
                  <a:srgbClr val="57201F"/>
                </a:solidFill>
              </a:rPr>
              <a:t>«Школы здоровья»</a:t>
            </a:r>
            <a:r>
              <a:rPr lang="ru-RU" sz="2600" dirty="0"/>
              <a:t> в системе работы поликлиник и  в организованных коллективах</a:t>
            </a:r>
          </a:p>
          <a:p>
            <a:pPr>
              <a:buClr>
                <a:srgbClr val="800000"/>
              </a:buClr>
              <a:buSzPct val="100000"/>
              <a:defRPr/>
            </a:pPr>
            <a:r>
              <a:rPr lang="ru-RU" sz="2600" dirty="0">
                <a:solidFill>
                  <a:srgbClr val="57201F"/>
                </a:solidFill>
              </a:rPr>
              <a:t>Сочетание</a:t>
            </a:r>
            <a:r>
              <a:rPr lang="ru-RU" sz="2600" dirty="0"/>
              <a:t> вмешательств</a:t>
            </a:r>
          </a:p>
          <a:p>
            <a:pPr marL="0" indent="0">
              <a:buNone/>
            </a:pPr>
            <a:endParaRPr lang="ru-RU" dirty="0"/>
          </a:p>
        </p:txBody>
      </p:sp>
    </p:spTree>
    <p:extLst>
      <p:ext uri="{BB962C8B-B14F-4D97-AF65-F5344CB8AC3E}">
        <p14:creationId xmlns:p14="http://schemas.microsoft.com/office/powerpoint/2010/main" val="277211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dirty="0" smtClean="0">
                <a:ln>
                  <a:noFill/>
                </a:ln>
                <a:solidFill>
                  <a:schemeClr val="accent3"/>
                </a:solidFill>
                <a:effectLst/>
              </a:rPr>
              <a:t>Методы воздействия на табачную зависимость</a:t>
            </a:r>
            <a:endParaRPr lang="ru-RU" sz="3600" dirty="0">
              <a:solidFill>
                <a:schemeClr val="accent3"/>
              </a:solidFill>
            </a:endParaRPr>
          </a:p>
        </p:txBody>
      </p:sp>
      <p:sp>
        <p:nvSpPr>
          <p:cNvPr id="3" name="Объект 2"/>
          <p:cNvSpPr>
            <a:spLocks noGrp="1"/>
          </p:cNvSpPr>
          <p:nvPr>
            <p:ph idx="1"/>
          </p:nvPr>
        </p:nvSpPr>
        <p:spPr>
          <a:xfrm>
            <a:off x="1066800" y="1219200"/>
            <a:ext cx="7620000" cy="5162128"/>
          </a:xfrm>
        </p:spPr>
        <p:txBody>
          <a:bodyPr/>
          <a:lstStyle/>
          <a:p>
            <a:pPr>
              <a:defRPr/>
            </a:pPr>
            <a:r>
              <a:rPr lang="ru-RU" sz="2400" dirty="0">
                <a:solidFill>
                  <a:srgbClr val="57201F"/>
                </a:solidFill>
              </a:rPr>
              <a:t>Медикаментозная </a:t>
            </a:r>
            <a:r>
              <a:rPr lang="ru-RU" sz="2400" dirty="0" smtClean="0">
                <a:solidFill>
                  <a:srgbClr val="57201F"/>
                </a:solidFill>
              </a:rPr>
              <a:t>терапия</a:t>
            </a:r>
            <a:r>
              <a:rPr lang="ru-RU" sz="2400" dirty="0" smtClean="0"/>
              <a:t>:</a:t>
            </a:r>
            <a:endParaRPr lang="ru-RU" sz="2400" dirty="0"/>
          </a:p>
          <a:p>
            <a:pPr>
              <a:buClr>
                <a:srgbClr val="57201F"/>
              </a:buClr>
              <a:buSzPct val="100000"/>
              <a:buFont typeface="Corbel" pitchFamily="34" charset="0"/>
              <a:buChar char="−"/>
              <a:defRPr/>
            </a:pPr>
            <a:r>
              <a:rPr lang="ru-RU" sz="2400" dirty="0"/>
              <a:t>Никотин заместительная терапия (НЗТ) препараты содержащие никотин – в виде жевательной резинки, ингаляторов, никотиновых </a:t>
            </a:r>
            <a:r>
              <a:rPr lang="ru-RU" sz="2400" dirty="0" err="1"/>
              <a:t>трансдермальных</a:t>
            </a:r>
            <a:r>
              <a:rPr lang="ru-RU" sz="2400" dirty="0"/>
              <a:t> терапевтических систем – никотин содержащих пастырей</a:t>
            </a:r>
          </a:p>
          <a:p>
            <a:pPr>
              <a:buClr>
                <a:srgbClr val="57201F"/>
              </a:buClr>
              <a:buSzPct val="100000"/>
              <a:buFont typeface="Corbel" pitchFamily="34" charset="0"/>
              <a:buChar char="−"/>
              <a:defRPr/>
            </a:pPr>
            <a:r>
              <a:rPr lang="ru-RU" sz="2400" dirty="0"/>
              <a:t>Частичные агонисты и антагонисты никотиновых </a:t>
            </a:r>
            <a:r>
              <a:rPr lang="ru-RU" sz="2400" dirty="0" smtClean="0"/>
              <a:t>рецепторов</a:t>
            </a:r>
            <a:endParaRPr lang="ru-RU" sz="2400" dirty="0"/>
          </a:p>
          <a:p>
            <a:pPr>
              <a:defRPr/>
            </a:pPr>
            <a:r>
              <a:rPr lang="ru-RU" sz="2400" dirty="0">
                <a:solidFill>
                  <a:srgbClr val="57201F"/>
                </a:solidFill>
              </a:rPr>
              <a:t>Не медикаментозная терапия</a:t>
            </a:r>
            <a:r>
              <a:rPr lang="ru-RU" sz="2400" dirty="0"/>
              <a:t>:</a:t>
            </a:r>
          </a:p>
          <a:p>
            <a:pPr>
              <a:buClr>
                <a:srgbClr val="57201F"/>
              </a:buClr>
              <a:buFont typeface="Corbel" pitchFamily="34" charset="0"/>
              <a:buChar char="−"/>
              <a:defRPr/>
            </a:pPr>
            <a:r>
              <a:rPr lang="ru-RU" sz="2400" dirty="0"/>
              <a:t>Методы рефлексотерапии: иглорефлексотерапия, электропунктура, КВЧ терапия</a:t>
            </a:r>
          </a:p>
          <a:p>
            <a:pPr marL="0" indent="0">
              <a:buNone/>
            </a:pPr>
            <a:endParaRPr lang="ru-RU" dirty="0"/>
          </a:p>
        </p:txBody>
      </p:sp>
    </p:spTree>
    <p:extLst>
      <p:ext uri="{BB962C8B-B14F-4D97-AF65-F5344CB8AC3E}">
        <p14:creationId xmlns:p14="http://schemas.microsoft.com/office/powerpoint/2010/main" val="1043225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Самостоятельный план действий:</a:t>
            </a:r>
            <a:endParaRPr lang="ru-RU" sz="4000" dirty="0"/>
          </a:p>
        </p:txBody>
      </p:sp>
      <p:sp>
        <p:nvSpPr>
          <p:cNvPr id="3" name="Объект 2"/>
          <p:cNvSpPr>
            <a:spLocks noGrp="1"/>
          </p:cNvSpPr>
          <p:nvPr>
            <p:ph idx="1"/>
          </p:nvPr>
        </p:nvSpPr>
        <p:spPr>
          <a:xfrm>
            <a:off x="1066800" y="980728"/>
            <a:ext cx="7620000" cy="5688632"/>
          </a:xfrm>
        </p:spPr>
        <p:txBody>
          <a:bodyPr/>
          <a:lstStyle/>
          <a:p>
            <a:r>
              <a:rPr lang="ru-RU" sz="1600" dirty="0" smtClean="0"/>
              <a:t>Внимательно </a:t>
            </a:r>
            <a:r>
              <a:rPr lang="ru-RU" sz="1600" dirty="0"/>
              <a:t>изучить научные данные о влиянии курения на здоровье.</a:t>
            </a:r>
          </a:p>
          <a:p>
            <a:r>
              <a:rPr lang="ru-RU" sz="1600" dirty="0" smtClean="0"/>
              <a:t>Оценить </a:t>
            </a:r>
            <a:r>
              <a:rPr lang="ru-RU" sz="1600" dirty="0"/>
              <a:t>состояние своего здоровья, проанализировать наличие симптомов его нарушения (кашля, мокрота, повышенное артериальное давление, боли  в желудке, ранние морщины, хроническая усталость и т.д.).</a:t>
            </a:r>
          </a:p>
          <a:p>
            <a:r>
              <a:rPr lang="ru-RU" sz="1600" dirty="0" smtClean="0"/>
              <a:t>Определите </a:t>
            </a:r>
            <a:r>
              <a:rPr lang="ru-RU" sz="1600" dirty="0"/>
              <a:t>причины отказа от табака (улучшить здоровье, сэкономить деньги, иметь здорового младенца и т.д.).</a:t>
            </a:r>
          </a:p>
          <a:p>
            <a:r>
              <a:rPr lang="ru-RU" sz="1600" dirty="0" smtClean="0"/>
              <a:t>Сосредоточьтесь </a:t>
            </a:r>
            <a:r>
              <a:rPr lang="ru-RU" sz="1600" dirty="0"/>
              <a:t>на причинах  и примите решение.</a:t>
            </a:r>
          </a:p>
          <a:p>
            <a:r>
              <a:rPr lang="ru-RU" sz="1600" dirty="0" smtClean="0"/>
              <a:t>Выберите </a:t>
            </a:r>
            <a:r>
              <a:rPr lang="ru-RU" sz="1600" dirty="0"/>
              <a:t>день, в который вы бросите курить.</a:t>
            </a:r>
          </a:p>
          <a:p>
            <a:r>
              <a:rPr lang="ru-RU" sz="1600" dirty="0" smtClean="0"/>
              <a:t>Не </a:t>
            </a:r>
            <a:r>
              <a:rPr lang="ru-RU" sz="1600" dirty="0"/>
              <a:t>допускайте чтобы кто-то курил там, где находитесь вы.</a:t>
            </a:r>
          </a:p>
          <a:p>
            <a:r>
              <a:rPr lang="ru-RU" sz="1600" dirty="0" smtClean="0"/>
              <a:t>Обеспечьте </a:t>
            </a:r>
            <a:r>
              <a:rPr lang="ru-RU" sz="1600" dirty="0"/>
              <a:t>себе поддержку окружающих.</a:t>
            </a:r>
          </a:p>
          <a:p>
            <a:r>
              <a:rPr lang="ru-RU" sz="1600" dirty="0" smtClean="0"/>
              <a:t>Определите </a:t>
            </a:r>
            <a:r>
              <a:rPr lang="ru-RU" sz="1600" dirty="0"/>
              <a:t>что вызывает непреодолимое желание курить (тоска, стресс). Научитесь бороться  с проблемами здоровыми способами: чтение, приятная музыка, любимое занятие, манипулирование  каким-либо предметом (при рефлекторном  курении) и т.д.</a:t>
            </a:r>
          </a:p>
          <a:p>
            <a:r>
              <a:rPr lang="ru-RU" sz="1600" dirty="0" smtClean="0"/>
              <a:t>Обратитесь </a:t>
            </a:r>
            <a:r>
              <a:rPr lang="ru-RU" sz="1600" dirty="0"/>
              <a:t>за помощью к лекарственным препаратам (пластырь, жевательная резинка).</a:t>
            </a:r>
          </a:p>
          <a:p>
            <a:r>
              <a:rPr lang="ru-RU" sz="1600" dirty="0" smtClean="0"/>
              <a:t>Обратитесь</a:t>
            </a:r>
            <a:r>
              <a:rPr lang="ru-RU" sz="1600" dirty="0"/>
              <a:t>  к специалистам в области зависимостей (нарколог, психотерапевт и т.д</a:t>
            </a:r>
            <a:r>
              <a:rPr lang="ru-RU" sz="1600" dirty="0" smtClean="0"/>
              <a:t>.).</a:t>
            </a:r>
            <a:endParaRPr lang="ru-RU" sz="1600" dirty="0"/>
          </a:p>
        </p:txBody>
      </p:sp>
    </p:spTree>
    <p:extLst>
      <p:ext uri="{BB962C8B-B14F-4D97-AF65-F5344CB8AC3E}">
        <p14:creationId xmlns:p14="http://schemas.microsoft.com/office/powerpoint/2010/main" val="342104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Альтернатива курения:</a:t>
            </a:r>
            <a:endParaRPr lang="ru-RU" dirty="0"/>
          </a:p>
        </p:txBody>
      </p:sp>
      <p:sp>
        <p:nvSpPr>
          <p:cNvPr id="3" name="Объект 2"/>
          <p:cNvSpPr>
            <a:spLocks noGrp="1"/>
          </p:cNvSpPr>
          <p:nvPr>
            <p:ph idx="1"/>
          </p:nvPr>
        </p:nvSpPr>
        <p:spPr/>
        <p:txBody>
          <a:bodyPr/>
          <a:lstStyle/>
          <a:p>
            <a:r>
              <a:rPr lang="ru-RU" sz="3200" dirty="0" smtClean="0"/>
              <a:t>Рациональное питание.</a:t>
            </a:r>
          </a:p>
          <a:p>
            <a:r>
              <a:rPr lang="ru-RU" sz="3200" dirty="0" smtClean="0"/>
              <a:t>Спорт (плавание, бег).</a:t>
            </a:r>
          </a:p>
          <a:p>
            <a:r>
              <a:rPr lang="ru-RU" sz="3200" dirty="0" smtClean="0"/>
              <a:t>Душевный комфорт.</a:t>
            </a:r>
          </a:p>
          <a:p>
            <a:r>
              <a:rPr lang="ru-RU" sz="3200" dirty="0"/>
              <a:t>Разумное чередование труда и </a:t>
            </a:r>
            <a:r>
              <a:rPr lang="ru-RU" sz="3200" dirty="0" smtClean="0"/>
              <a:t>отдыха.</a:t>
            </a:r>
          </a:p>
          <a:p>
            <a:r>
              <a:rPr lang="ru-RU" sz="3200" dirty="0" smtClean="0"/>
              <a:t>Интересное </a:t>
            </a:r>
            <a:r>
              <a:rPr lang="ru-RU" sz="3200" dirty="0"/>
              <a:t>и увлекательное проведение свободного </a:t>
            </a:r>
            <a:r>
              <a:rPr lang="ru-RU" sz="3200" dirty="0" smtClean="0"/>
              <a:t>времени.</a:t>
            </a:r>
            <a:endParaRPr lang="ru-RU" sz="3200" dirty="0"/>
          </a:p>
        </p:txBody>
      </p:sp>
    </p:spTree>
    <p:extLst>
      <p:ext uri="{BB962C8B-B14F-4D97-AF65-F5344CB8AC3E}">
        <p14:creationId xmlns:p14="http://schemas.microsoft.com/office/powerpoint/2010/main" val="104720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ru-RU" sz="4400" dirty="0" smtClean="0"/>
              <a:t>Возникли вопросы? </a:t>
            </a:r>
          </a:p>
          <a:p>
            <a:pPr marL="0" indent="0" algn="ctr">
              <a:buNone/>
            </a:pPr>
            <a:r>
              <a:rPr lang="ru-RU" sz="4400" dirty="0" smtClean="0"/>
              <a:t/>
            </a:r>
            <a:br>
              <a:rPr lang="ru-RU" sz="4400" dirty="0" smtClean="0"/>
            </a:br>
            <a:r>
              <a:rPr lang="ru-RU" sz="4400" dirty="0" smtClean="0"/>
              <a:t>Звоните: 8-800-350-00-95 </a:t>
            </a:r>
            <a:br>
              <a:rPr lang="ru-RU" sz="4400" dirty="0" smtClean="0"/>
            </a:br>
            <a:r>
              <a:rPr lang="ru-RU" sz="4400" dirty="0" smtClean="0"/>
              <a:t>Пишите: </a:t>
            </a:r>
            <a:r>
              <a:rPr lang="en-US" sz="4400" dirty="0" err="1" smtClean="0"/>
              <a:t>narkostop</a:t>
            </a:r>
            <a:r>
              <a:rPr lang="ru-RU" sz="4400" dirty="0" smtClean="0"/>
              <a:t>.</a:t>
            </a:r>
            <a:r>
              <a:rPr lang="en-US" sz="4400" dirty="0" err="1" smtClean="0"/>
              <a:t>irkutsk</a:t>
            </a:r>
            <a:r>
              <a:rPr lang="ru-RU" sz="4400" dirty="0" smtClean="0"/>
              <a:t>.</a:t>
            </a:r>
            <a:r>
              <a:rPr lang="en-US" sz="4400" dirty="0" err="1" smtClean="0"/>
              <a:t>ru</a:t>
            </a:r>
            <a:endParaRPr lang="ru-RU" sz="4400" dirty="0"/>
          </a:p>
        </p:txBody>
      </p:sp>
    </p:spTree>
    <p:extLst>
      <p:ext uri="{BB962C8B-B14F-4D97-AF65-F5344CB8AC3E}">
        <p14:creationId xmlns:p14="http://schemas.microsoft.com/office/powerpoint/2010/main" val="289652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Статистика:</a:t>
            </a:r>
            <a:endParaRPr lang="ru-RU" dirty="0"/>
          </a:p>
        </p:txBody>
      </p:sp>
      <p:sp>
        <p:nvSpPr>
          <p:cNvPr id="3" name="Объект 2"/>
          <p:cNvSpPr>
            <a:spLocks noGrp="1"/>
          </p:cNvSpPr>
          <p:nvPr>
            <p:ph idx="1"/>
          </p:nvPr>
        </p:nvSpPr>
        <p:spPr/>
        <p:txBody>
          <a:bodyPr/>
          <a:lstStyle/>
          <a:p>
            <a:pPr marL="0" indent="0">
              <a:buNone/>
            </a:pPr>
            <a:r>
              <a:rPr lang="ru-RU" sz="2400" dirty="0"/>
              <a:t>В конце XX века от пристрастия к табаку ежегодно в мире умирало 3 млн. человек, в начале XXI века – уже 3,5 миллиона. По прогнозам, к 2020 году от болезней, связанных </a:t>
            </a:r>
            <a:endParaRPr lang="ru-RU" sz="2400" dirty="0" smtClean="0"/>
          </a:p>
          <a:p>
            <a:pPr marL="0" indent="0">
              <a:buNone/>
            </a:pPr>
            <a:r>
              <a:rPr lang="ru-RU" sz="2400" dirty="0" smtClean="0"/>
              <a:t>с </a:t>
            </a:r>
            <a:r>
              <a:rPr lang="ru-RU" sz="2400" dirty="0"/>
              <a:t>курением, ежегодно </a:t>
            </a:r>
            <a:endParaRPr lang="ru-RU" sz="2400" dirty="0" smtClean="0"/>
          </a:p>
          <a:p>
            <a:pPr marL="0" indent="0">
              <a:buNone/>
            </a:pPr>
            <a:r>
              <a:rPr lang="ru-RU" sz="2400" dirty="0" smtClean="0"/>
              <a:t>будут </a:t>
            </a:r>
            <a:r>
              <a:rPr lang="ru-RU" sz="2400" dirty="0"/>
              <a:t>умирать </a:t>
            </a:r>
            <a:endParaRPr lang="ru-RU" sz="2400" dirty="0" smtClean="0"/>
          </a:p>
          <a:p>
            <a:pPr marL="0" indent="0">
              <a:buNone/>
            </a:pPr>
            <a:r>
              <a:rPr lang="ru-RU" sz="2400" dirty="0" smtClean="0"/>
              <a:t>10 </a:t>
            </a:r>
            <a:r>
              <a:rPr lang="ru-RU" sz="2400" dirty="0"/>
              <a:t>миллионов людей!</a:t>
            </a:r>
            <a:endParaRPr lang="ru-RU" sz="2400" dirty="0" smtClean="0">
              <a:solidFill>
                <a:schemeClr val="accent5">
                  <a:lumMod val="50000"/>
                </a:schemeClr>
              </a:solidFill>
            </a:endParaRPr>
          </a:p>
          <a:p>
            <a:pPr marL="0" indent="0">
              <a:buNone/>
            </a:pPr>
            <a:r>
              <a:rPr lang="ru-RU" sz="2400" dirty="0" smtClean="0">
                <a:solidFill>
                  <a:schemeClr val="accent5">
                    <a:lumMod val="50000"/>
                  </a:schemeClr>
                </a:solidFill>
              </a:rPr>
              <a:t>Ежегодно </a:t>
            </a:r>
            <a:r>
              <a:rPr lang="ru-RU" sz="2400" dirty="0">
                <a:solidFill>
                  <a:schemeClr val="accent5">
                    <a:lumMod val="50000"/>
                  </a:schemeClr>
                </a:solidFill>
              </a:rPr>
              <a:t>в России от </a:t>
            </a:r>
            <a:endParaRPr lang="ru-RU" sz="2400" dirty="0" smtClean="0">
              <a:solidFill>
                <a:schemeClr val="accent5">
                  <a:lumMod val="50000"/>
                </a:schemeClr>
              </a:solidFill>
            </a:endParaRPr>
          </a:p>
          <a:p>
            <a:pPr marL="0" indent="0">
              <a:buNone/>
            </a:pPr>
            <a:r>
              <a:rPr lang="ru-RU" sz="2400" dirty="0" smtClean="0">
                <a:solidFill>
                  <a:schemeClr val="accent5">
                    <a:lumMod val="50000"/>
                  </a:schemeClr>
                </a:solidFill>
              </a:rPr>
              <a:t>причин</a:t>
            </a:r>
            <a:r>
              <a:rPr lang="ru-RU" sz="2400" dirty="0">
                <a:solidFill>
                  <a:schemeClr val="accent5">
                    <a:lumMod val="50000"/>
                  </a:schemeClr>
                </a:solidFill>
              </a:rPr>
              <a:t>, связанных  с </a:t>
            </a:r>
            <a:endParaRPr lang="ru-RU" sz="2400" dirty="0" smtClean="0">
              <a:solidFill>
                <a:schemeClr val="accent5">
                  <a:lumMod val="50000"/>
                </a:schemeClr>
              </a:solidFill>
            </a:endParaRPr>
          </a:p>
          <a:p>
            <a:pPr marL="0" indent="0">
              <a:buNone/>
            </a:pPr>
            <a:r>
              <a:rPr lang="ru-RU" sz="2400" dirty="0" smtClean="0">
                <a:solidFill>
                  <a:schemeClr val="accent5">
                    <a:lumMod val="50000"/>
                  </a:schemeClr>
                </a:solidFill>
              </a:rPr>
              <a:t>курением </a:t>
            </a:r>
            <a:r>
              <a:rPr lang="ru-RU" sz="2400" dirty="0">
                <a:solidFill>
                  <a:schemeClr val="accent5">
                    <a:lumMod val="50000"/>
                  </a:schemeClr>
                </a:solidFill>
              </a:rPr>
              <a:t>преждевременно </a:t>
            </a:r>
            <a:endParaRPr lang="ru-RU" sz="2400" dirty="0" smtClean="0">
              <a:solidFill>
                <a:schemeClr val="accent5">
                  <a:lumMod val="50000"/>
                </a:schemeClr>
              </a:solidFill>
            </a:endParaRPr>
          </a:p>
          <a:p>
            <a:pPr marL="0" indent="0">
              <a:buNone/>
            </a:pPr>
            <a:r>
              <a:rPr lang="ru-RU" sz="2400" dirty="0" smtClean="0">
                <a:solidFill>
                  <a:schemeClr val="accent5">
                    <a:lumMod val="50000"/>
                  </a:schemeClr>
                </a:solidFill>
              </a:rPr>
              <a:t>умирает </a:t>
            </a:r>
            <a:r>
              <a:rPr lang="ru-RU" sz="2400" dirty="0">
                <a:solidFill>
                  <a:schemeClr val="accent5">
                    <a:lumMod val="50000"/>
                  </a:schemeClr>
                </a:solidFill>
              </a:rPr>
              <a:t>более 300 </a:t>
            </a:r>
            <a:r>
              <a:rPr lang="ru-RU" sz="2400" dirty="0" smtClean="0">
                <a:solidFill>
                  <a:schemeClr val="accent5">
                    <a:lumMod val="50000"/>
                  </a:schemeClr>
                </a:solidFill>
              </a:rPr>
              <a:t>тыс. чел.</a:t>
            </a:r>
            <a:endParaRPr lang="ru-RU" sz="2400" dirty="0">
              <a:solidFill>
                <a:schemeClr val="accent5">
                  <a:lumMod val="50000"/>
                </a:schemeClr>
              </a:solidFill>
            </a:endParaRPr>
          </a:p>
        </p:txBody>
      </p:sp>
      <p:pic>
        <p:nvPicPr>
          <p:cNvPr id="4" name="Picture 3" descr="smoking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10200" y="3068960"/>
            <a:ext cx="3733800" cy="352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3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914400" y="2362200"/>
            <a:ext cx="7924800" cy="2057400"/>
          </a:xfrm>
        </p:spPr>
        <p:txBody>
          <a:bodyPr/>
          <a:lstStyle/>
          <a:p>
            <a:pPr algn="ctr"/>
            <a:r>
              <a:rPr lang="ru-RU" dirty="0" smtClean="0"/>
              <a:t>Благодарю за внимание!</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Статистика:</a:t>
            </a:r>
            <a:endParaRPr lang="ru-RU" dirty="0"/>
          </a:p>
        </p:txBody>
      </p:sp>
      <p:sp>
        <p:nvSpPr>
          <p:cNvPr id="3" name="Объект 2"/>
          <p:cNvSpPr>
            <a:spLocks noGrp="1"/>
          </p:cNvSpPr>
          <p:nvPr>
            <p:ph idx="1"/>
          </p:nvPr>
        </p:nvSpPr>
        <p:spPr/>
        <p:txBody>
          <a:bodyPr/>
          <a:lstStyle/>
          <a:p>
            <a:pPr marL="0" indent="0">
              <a:buNone/>
              <a:defRPr/>
            </a:pPr>
            <a:r>
              <a:rPr lang="ru-RU" sz="2000" dirty="0">
                <a:solidFill>
                  <a:schemeClr val="accent5">
                    <a:lumMod val="50000"/>
                  </a:schemeClr>
                </a:solidFill>
              </a:rPr>
              <a:t>Возраст начала курения:</a:t>
            </a:r>
          </a:p>
          <a:p>
            <a:pPr>
              <a:buNone/>
              <a:defRPr/>
            </a:pPr>
            <a:r>
              <a:rPr lang="ru-RU" sz="2000" dirty="0">
                <a:solidFill>
                  <a:schemeClr val="accent5">
                    <a:lumMod val="50000"/>
                  </a:schemeClr>
                </a:solidFill>
              </a:rPr>
              <a:t>	мальчики 9,7 лет</a:t>
            </a:r>
          </a:p>
          <a:p>
            <a:pPr>
              <a:buNone/>
              <a:defRPr/>
            </a:pPr>
            <a:r>
              <a:rPr lang="ru-RU" sz="2000" dirty="0">
                <a:solidFill>
                  <a:schemeClr val="accent5">
                    <a:lumMod val="50000"/>
                  </a:schemeClr>
                </a:solidFill>
              </a:rPr>
              <a:t>	девочки 11,2 </a:t>
            </a:r>
            <a:r>
              <a:rPr lang="ru-RU" sz="2000" dirty="0" smtClean="0">
                <a:solidFill>
                  <a:schemeClr val="accent5">
                    <a:lumMod val="50000"/>
                  </a:schemeClr>
                </a:solidFill>
              </a:rPr>
              <a:t>года</a:t>
            </a:r>
            <a:endParaRPr lang="ru-RU" sz="2000" dirty="0">
              <a:solidFill>
                <a:schemeClr val="accent5">
                  <a:lumMod val="50000"/>
                </a:schemeClr>
              </a:solidFill>
            </a:endParaRPr>
          </a:p>
          <a:p>
            <a:pPr marL="0" indent="0">
              <a:buNone/>
              <a:defRPr/>
            </a:pPr>
            <a:endParaRPr lang="ru-RU" sz="2000" dirty="0" smtClean="0">
              <a:solidFill>
                <a:schemeClr val="accent5">
                  <a:lumMod val="50000"/>
                </a:schemeClr>
              </a:solidFill>
            </a:endParaRPr>
          </a:p>
          <a:p>
            <a:pPr marL="0" indent="0">
              <a:buNone/>
              <a:defRPr/>
            </a:pPr>
            <a:endParaRPr lang="ru-RU" sz="2000" dirty="0">
              <a:solidFill>
                <a:schemeClr val="accent5">
                  <a:lumMod val="50000"/>
                </a:schemeClr>
              </a:solidFill>
            </a:endParaRPr>
          </a:p>
          <a:p>
            <a:pPr marL="0" indent="0">
              <a:buNone/>
              <a:defRPr/>
            </a:pPr>
            <a:r>
              <a:rPr lang="ru-RU" sz="2000" dirty="0" smtClean="0">
                <a:solidFill>
                  <a:schemeClr val="accent5">
                    <a:lumMod val="50000"/>
                  </a:schemeClr>
                </a:solidFill>
              </a:rPr>
              <a:t>Число </a:t>
            </a:r>
            <a:r>
              <a:rPr lang="ru-RU" sz="2000" dirty="0">
                <a:solidFill>
                  <a:schemeClr val="accent5">
                    <a:lumMod val="50000"/>
                  </a:schemeClr>
                </a:solidFill>
              </a:rPr>
              <a:t>курящих детей, </a:t>
            </a:r>
            <a:endParaRPr lang="ru-RU" sz="2000" dirty="0" smtClean="0">
              <a:solidFill>
                <a:schemeClr val="accent5">
                  <a:lumMod val="50000"/>
                </a:schemeClr>
              </a:solidFill>
            </a:endParaRPr>
          </a:p>
          <a:p>
            <a:pPr marL="0" indent="0">
              <a:buNone/>
              <a:defRPr/>
            </a:pPr>
            <a:r>
              <a:rPr lang="ru-RU" sz="2000" dirty="0" smtClean="0">
                <a:solidFill>
                  <a:schemeClr val="accent5">
                    <a:lumMod val="50000"/>
                  </a:schemeClr>
                </a:solidFill>
              </a:rPr>
              <a:t>в </a:t>
            </a:r>
            <a:r>
              <a:rPr lang="ru-RU" sz="2000" dirty="0">
                <a:solidFill>
                  <a:schemeClr val="accent5">
                    <a:lumMod val="50000"/>
                  </a:schemeClr>
                </a:solidFill>
              </a:rPr>
              <a:t>семьях курильщиков </a:t>
            </a:r>
            <a:endParaRPr lang="ru-RU" sz="2000" dirty="0" smtClean="0">
              <a:solidFill>
                <a:schemeClr val="accent5">
                  <a:lumMod val="50000"/>
                </a:schemeClr>
              </a:solidFill>
            </a:endParaRPr>
          </a:p>
          <a:p>
            <a:pPr marL="0" indent="0">
              <a:buNone/>
              <a:defRPr/>
            </a:pPr>
            <a:r>
              <a:rPr lang="ru-RU" sz="2000" dirty="0" smtClean="0">
                <a:solidFill>
                  <a:schemeClr val="accent5">
                    <a:lumMod val="50000"/>
                  </a:schemeClr>
                </a:solidFill>
              </a:rPr>
              <a:t>в </a:t>
            </a:r>
            <a:r>
              <a:rPr lang="ru-RU" sz="2000" dirty="0">
                <a:solidFill>
                  <a:schemeClr val="accent5">
                    <a:lumMod val="50000"/>
                  </a:schemeClr>
                </a:solidFill>
              </a:rPr>
              <a:t>2 раза выше, чем в </a:t>
            </a:r>
            <a:endParaRPr lang="ru-RU" sz="2000" dirty="0" smtClean="0">
              <a:solidFill>
                <a:schemeClr val="accent5">
                  <a:lumMod val="50000"/>
                </a:schemeClr>
              </a:solidFill>
            </a:endParaRPr>
          </a:p>
          <a:p>
            <a:pPr marL="0" indent="0">
              <a:buNone/>
              <a:defRPr/>
            </a:pPr>
            <a:r>
              <a:rPr lang="ru-RU" sz="2000" dirty="0" smtClean="0">
                <a:solidFill>
                  <a:schemeClr val="accent5">
                    <a:lumMod val="50000"/>
                  </a:schemeClr>
                </a:solidFill>
              </a:rPr>
              <a:t>семьях</a:t>
            </a:r>
            <a:r>
              <a:rPr lang="ru-RU" sz="2000" dirty="0">
                <a:solidFill>
                  <a:schemeClr val="accent5">
                    <a:lumMod val="50000"/>
                  </a:schemeClr>
                </a:solidFill>
              </a:rPr>
              <a:t>, где родители </a:t>
            </a:r>
            <a:endParaRPr lang="ru-RU" sz="2000" dirty="0" smtClean="0">
              <a:solidFill>
                <a:schemeClr val="accent5">
                  <a:lumMod val="50000"/>
                </a:schemeClr>
              </a:solidFill>
            </a:endParaRPr>
          </a:p>
          <a:p>
            <a:pPr marL="0" indent="0">
              <a:buNone/>
              <a:defRPr/>
            </a:pPr>
            <a:r>
              <a:rPr lang="ru-RU" sz="2000" dirty="0" smtClean="0">
                <a:solidFill>
                  <a:schemeClr val="accent5">
                    <a:lumMod val="50000"/>
                  </a:schemeClr>
                </a:solidFill>
              </a:rPr>
              <a:t>не </a:t>
            </a:r>
            <a:r>
              <a:rPr lang="ru-RU" sz="2000" dirty="0">
                <a:solidFill>
                  <a:schemeClr val="accent5">
                    <a:lumMod val="50000"/>
                  </a:schemeClr>
                </a:solidFill>
              </a:rPr>
              <a:t>курят</a:t>
            </a:r>
          </a:p>
          <a:p>
            <a:pPr marL="0" indent="0">
              <a:buNone/>
            </a:pPr>
            <a:endParaRPr lang="ru-RU" dirty="0"/>
          </a:p>
        </p:txBody>
      </p:sp>
      <p:pic>
        <p:nvPicPr>
          <p:cNvPr id="4" name="Picture 3"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628800"/>
            <a:ext cx="4572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00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Немного истории</a:t>
            </a:r>
            <a:endParaRPr lang="ru-RU" dirty="0"/>
          </a:p>
        </p:txBody>
      </p:sp>
      <p:sp>
        <p:nvSpPr>
          <p:cNvPr id="3" name="Объект 2"/>
          <p:cNvSpPr>
            <a:spLocks noGrp="1"/>
          </p:cNvSpPr>
          <p:nvPr>
            <p:ph idx="1"/>
          </p:nvPr>
        </p:nvSpPr>
        <p:spPr>
          <a:xfrm>
            <a:off x="1066800" y="1052736"/>
            <a:ext cx="7620000" cy="5472608"/>
          </a:xfrm>
        </p:spPr>
        <p:txBody>
          <a:bodyPr/>
          <a:lstStyle/>
          <a:p>
            <a:r>
              <a:rPr lang="ru-RU" sz="2200" dirty="0"/>
              <a:t>Курение не всегда было привычкой, типичной для России. Ведь до Петра Первого курения не было в нашей стране, это привнесенная привычка, от которой гораздо легче и дешевле избавиться, чем от </a:t>
            </a:r>
            <a:r>
              <a:rPr lang="ru-RU" sz="2200" dirty="0" smtClean="0"/>
              <a:t>алкоголизма.</a:t>
            </a:r>
          </a:p>
          <a:p>
            <a:r>
              <a:rPr lang="ru-RU" sz="2200" dirty="0"/>
              <a:t>Центром профилактической медицины проведены исследования изменения численности постоянных курильщиков в зависимости от экономической ситуации в стране. Оказалось, что во время серьезных экономических реформ и материальной нестабильности резко снижался процент курящих мальчиков и девочек, – у подростков просто не было денег на сигареты. При стабилизации экономической ситуации, процент курильщиков снова вернулся на прежнее место.</a:t>
            </a:r>
            <a:endParaRPr lang="ru-RU" sz="2200" dirty="0"/>
          </a:p>
        </p:txBody>
      </p:sp>
    </p:spTree>
    <p:extLst>
      <p:ext uri="{BB962C8B-B14F-4D97-AF65-F5344CB8AC3E}">
        <p14:creationId xmlns:p14="http://schemas.microsoft.com/office/powerpoint/2010/main" val="262527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a:t>
            </a:r>
            <a:r>
              <a:rPr lang="ru-RU" dirty="0" err="1" smtClean="0"/>
              <a:t>табакокурения</a:t>
            </a:r>
            <a:r>
              <a:rPr lang="ru-RU" dirty="0" smtClean="0"/>
              <a:t>:</a:t>
            </a:r>
            <a:endParaRPr lang="ru-RU" dirty="0"/>
          </a:p>
        </p:txBody>
      </p:sp>
      <p:sp>
        <p:nvSpPr>
          <p:cNvPr id="3" name="Объект 2"/>
          <p:cNvSpPr>
            <a:spLocks noGrp="1"/>
          </p:cNvSpPr>
          <p:nvPr>
            <p:ph idx="1"/>
          </p:nvPr>
        </p:nvSpPr>
        <p:spPr>
          <a:xfrm>
            <a:off x="1066800" y="1219200"/>
            <a:ext cx="7620000" cy="5378152"/>
          </a:xfrm>
        </p:spPr>
        <p:txBody>
          <a:bodyPr/>
          <a:lstStyle/>
          <a:p>
            <a:pPr>
              <a:lnSpc>
                <a:spcPct val="90000"/>
              </a:lnSpc>
              <a:buNone/>
              <a:defRPr/>
            </a:pPr>
            <a:r>
              <a:rPr lang="ru-RU" sz="2400" dirty="0">
                <a:solidFill>
                  <a:schemeClr val="accent2"/>
                </a:solidFill>
              </a:rPr>
              <a:t>Психологические факторы </a:t>
            </a:r>
          </a:p>
          <a:p>
            <a:pPr>
              <a:lnSpc>
                <a:spcPct val="90000"/>
              </a:lnSpc>
              <a:defRPr/>
            </a:pPr>
            <a:r>
              <a:rPr lang="ru-RU" sz="2400" dirty="0">
                <a:solidFill>
                  <a:schemeClr val="accent5">
                    <a:lumMod val="50000"/>
                  </a:schemeClr>
                </a:solidFill>
              </a:rPr>
              <a:t>Любопытство</a:t>
            </a:r>
          </a:p>
          <a:p>
            <a:pPr>
              <a:lnSpc>
                <a:spcPct val="90000"/>
              </a:lnSpc>
              <a:defRPr/>
            </a:pPr>
            <a:r>
              <a:rPr lang="ru-RU" sz="2400" dirty="0">
                <a:solidFill>
                  <a:schemeClr val="accent5">
                    <a:lumMod val="50000"/>
                  </a:schemeClr>
                </a:solidFill>
              </a:rPr>
              <a:t>Потребность в эксперименте </a:t>
            </a:r>
          </a:p>
          <a:p>
            <a:pPr>
              <a:lnSpc>
                <a:spcPct val="90000"/>
              </a:lnSpc>
              <a:defRPr/>
            </a:pPr>
            <a:r>
              <a:rPr lang="ru-RU" sz="2400" dirty="0">
                <a:solidFill>
                  <a:schemeClr val="accent5">
                    <a:lumMod val="50000"/>
                  </a:schemeClr>
                </a:solidFill>
              </a:rPr>
              <a:t>Вызов</a:t>
            </a:r>
          </a:p>
          <a:p>
            <a:pPr>
              <a:lnSpc>
                <a:spcPct val="90000"/>
              </a:lnSpc>
              <a:defRPr/>
            </a:pPr>
            <a:r>
              <a:rPr lang="ru-RU" sz="2400" dirty="0">
                <a:solidFill>
                  <a:schemeClr val="accent5">
                    <a:lumMod val="50000"/>
                  </a:schemeClr>
                </a:solidFill>
              </a:rPr>
              <a:t>Досрочная «взрослость»</a:t>
            </a:r>
          </a:p>
          <a:p>
            <a:pPr>
              <a:lnSpc>
                <a:spcPct val="90000"/>
              </a:lnSpc>
              <a:buNone/>
              <a:defRPr/>
            </a:pPr>
            <a:r>
              <a:rPr lang="ru-RU" sz="2400" dirty="0">
                <a:solidFill>
                  <a:schemeClr val="accent2"/>
                </a:solidFill>
              </a:rPr>
              <a:t>Социальное окружение </a:t>
            </a:r>
          </a:p>
          <a:p>
            <a:pPr>
              <a:lnSpc>
                <a:spcPct val="90000"/>
              </a:lnSpc>
              <a:defRPr/>
            </a:pPr>
            <a:r>
              <a:rPr lang="ru-RU" sz="2400" dirty="0">
                <a:solidFill>
                  <a:schemeClr val="accent5">
                    <a:lumMod val="50000"/>
                  </a:schemeClr>
                </a:solidFill>
              </a:rPr>
              <a:t>Пример и отношение родителей, старших братьев и сестер</a:t>
            </a:r>
          </a:p>
          <a:p>
            <a:pPr>
              <a:lnSpc>
                <a:spcPct val="90000"/>
              </a:lnSpc>
              <a:defRPr/>
            </a:pPr>
            <a:r>
              <a:rPr lang="ru-RU" sz="2400" dirty="0">
                <a:solidFill>
                  <a:schemeClr val="accent5">
                    <a:lumMod val="50000"/>
                  </a:schemeClr>
                </a:solidFill>
              </a:rPr>
              <a:t>Давление товарищей</a:t>
            </a:r>
          </a:p>
          <a:p>
            <a:pPr>
              <a:lnSpc>
                <a:spcPct val="90000"/>
              </a:lnSpc>
              <a:defRPr/>
            </a:pPr>
            <a:r>
              <a:rPr lang="ru-RU" sz="2400" dirty="0">
                <a:solidFill>
                  <a:schemeClr val="accent5">
                    <a:lumMod val="50000"/>
                  </a:schemeClr>
                </a:solidFill>
              </a:rPr>
              <a:t>Пример «ключевых взрослых» (преподаватель, знаменитый актер)</a:t>
            </a:r>
          </a:p>
          <a:p>
            <a:pPr>
              <a:lnSpc>
                <a:spcPct val="90000"/>
              </a:lnSpc>
              <a:buNone/>
              <a:defRPr/>
            </a:pPr>
            <a:r>
              <a:rPr lang="ru-RU" sz="2400" dirty="0">
                <a:solidFill>
                  <a:schemeClr val="accent2"/>
                </a:solidFill>
              </a:rPr>
              <a:t>Физиологические факторы</a:t>
            </a:r>
          </a:p>
          <a:p>
            <a:pPr>
              <a:lnSpc>
                <a:spcPct val="90000"/>
              </a:lnSpc>
              <a:defRPr/>
            </a:pPr>
            <a:r>
              <a:rPr lang="ru-RU" sz="2400" dirty="0">
                <a:solidFill>
                  <a:schemeClr val="accent5">
                    <a:lumMod val="50000"/>
                  </a:schemeClr>
                </a:solidFill>
              </a:rPr>
              <a:t>Эффект никотина</a:t>
            </a:r>
          </a:p>
          <a:p>
            <a:pPr>
              <a:lnSpc>
                <a:spcPct val="90000"/>
              </a:lnSpc>
              <a:defRPr/>
            </a:pPr>
            <a:r>
              <a:rPr lang="ru-RU" sz="2400" dirty="0">
                <a:solidFill>
                  <a:schemeClr val="accent5">
                    <a:lumMod val="50000"/>
                  </a:schemeClr>
                </a:solidFill>
              </a:rPr>
              <a:t>Эффект оксида углерода и </a:t>
            </a:r>
            <a:r>
              <a:rPr lang="ru-RU" sz="2400" dirty="0" smtClean="0">
                <a:solidFill>
                  <a:schemeClr val="accent5">
                    <a:lumMod val="50000"/>
                  </a:schemeClr>
                </a:solidFill>
              </a:rPr>
              <a:t>другие</a:t>
            </a:r>
            <a:endParaRPr lang="ru-RU" sz="2400" dirty="0">
              <a:solidFill>
                <a:schemeClr val="accent5">
                  <a:lumMod val="50000"/>
                </a:schemeClr>
              </a:solidFill>
            </a:endParaRPr>
          </a:p>
        </p:txBody>
      </p:sp>
    </p:spTree>
    <p:extLst>
      <p:ext uri="{BB962C8B-B14F-4D97-AF65-F5344CB8AC3E}">
        <p14:creationId xmlns:p14="http://schemas.microsoft.com/office/powerpoint/2010/main" val="61023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16138"/>
            <a:ext cx="7620000" cy="5777158"/>
          </a:xfrm>
        </p:spPr>
        <p:txBody>
          <a:bodyPr/>
          <a:lstStyle/>
          <a:p>
            <a:pPr marL="0" indent="0">
              <a:lnSpc>
                <a:spcPct val="80000"/>
              </a:lnSpc>
              <a:buClr>
                <a:srgbClr val="FFFF00"/>
              </a:buClr>
              <a:buNone/>
              <a:defRPr/>
            </a:pPr>
            <a:r>
              <a:rPr lang="ru-RU" sz="1800" dirty="0" smtClean="0">
                <a:solidFill>
                  <a:schemeClr val="accent2"/>
                </a:solidFill>
              </a:rPr>
              <a:t>Никотин выделен из </a:t>
            </a:r>
          </a:p>
          <a:p>
            <a:pPr marL="0" indent="0">
              <a:lnSpc>
                <a:spcPct val="80000"/>
              </a:lnSpc>
              <a:buClr>
                <a:srgbClr val="FFFF00"/>
              </a:buClr>
              <a:buNone/>
              <a:defRPr/>
            </a:pPr>
            <a:r>
              <a:rPr lang="ru-RU" sz="1800" dirty="0" smtClean="0">
                <a:solidFill>
                  <a:schemeClr val="accent2"/>
                </a:solidFill>
              </a:rPr>
              <a:t>листьев табака и табачного </a:t>
            </a:r>
          </a:p>
          <a:p>
            <a:pPr marL="0" indent="0">
              <a:lnSpc>
                <a:spcPct val="80000"/>
              </a:lnSpc>
              <a:buClr>
                <a:srgbClr val="FFFF00"/>
              </a:buClr>
              <a:buNone/>
              <a:defRPr/>
            </a:pPr>
            <a:r>
              <a:rPr lang="ru-RU" sz="1800" dirty="0" smtClean="0">
                <a:solidFill>
                  <a:schemeClr val="accent2"/>
                </a:solidFill>
              </a:rPr>
              <a:t>дыма в 1809 г</a:t>
            </a:r>
            <a:r>
              <a:rPr lang="ru-RU" sz="1800" dirty="0">
                <a:solidFill>
                  <a:schemeClr val="accent2"/>
                </a:solidFill>
              </a:rPr>
              <a:t>.</a:t>
            </a:r>
          </a:p>
          <a:p>
            <a:pPr marL="0" indent="0">
              <a:lnSpc>
                <a:spcPct val="80000"/>
              </a:lnSpc>
              <a:buClr>
                <a:srgbClr val="FFFF00"/>
              </a:buClr>
              <a:buNone/>
              <a:defRPr/>
            </a:pP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Температура </a:t>
            </a:r>
            <a:r>
              <a:rPr lang="ru-RU" sz="1800" dirty="0">
                <a:solidFill>
                  <a:schemeClr val="accent2"/>
                </a:solidFill>
              </a:rPr>
              <a:t>тления табака </a:t>
            </a:r>
            <a:r>
              <a:rPr lang="ru-RU" sz="1800" dirty="0" smtClean="0">
                <a:solidFill>
                  <a:schemeClr val="accent2"/>
                </a:solidFill>
              </a:rPr>
              <a:t>–</a:t>
            </a:r>
          </a:p>
          <a:p>
            <a:pPr marL="0" indent="0">
              <a:lnSpc>
                <a:spcPct val="80000"/>
              </a:lnSpc>
              <a:buClr>
                <a:srgbClr val="FFFF00"/>
              </a:buClr>
              <a:buNone/>
              <a:defRPr/>
            </a:pPr>
            <a:r>
              <a:rPr lang="ru-RU" sz="1800" dirty="0" smtClean="0">
                <a:solidFill>
                  <a:schemeClr val="accent2"/>
                </a:solidFill>
              </a:rPr>
              <a:t> </a:t>
            </a:r>
            <a:r>
              <a:rPr lang="ru-RU" sz="1800" dirty="0">
                <a:solidFill>
                  <a:schemeClr val="accent2"/>
                </a:solidFill>
              </a:rPr>
              <a:t>300</a:t>
            </a:r>
            <a:r>
              <a:rPr lang="en-US" sz="1800" dirty="0">
                <a:solidFill>
                  <a:schemeClr val="accent2"/>
                </a:solidFill>
                <a:cs typeface="Arial" charset="0"/>
              </a:rPr>
              <a:t>°</a:t>
            </a:r>
            <a:r>
              <a:rPr lang="ru-RU" sz="1800" dirty="0">
                <a:solidFill>
                  <a:schemeClr val="accent2"/>
                </a:solidFill>
                <a:cs typeface="Arial" charset="0"/>
              </a:rPr>
              <a:t>С (во время затяжки </a:t>
            </a:r>
            <a:endParaRPr lang="ru-RU" sz="1800" dirty="0" smtClean="0">
              <a:solidFill>
                <a:schemeClr val="accent2"/>
              </a:solidFill>
              <a:cs typeface="Arial" charset="0"/>
            </a:endParaRPr>
          </a:p>
          <a:p>
            <a:pPr marL="0" indent="0">
              <a:lnSpc>
                <a:spcPct val="80000"/>
              </a:lnSpc>
              <a:buClr>
                <a:srgbClr val="FFFF00"/>
              </a:buClr>
              <a:buNone/>
              <a:defRPr/>
            </a:pPr>
            <a:r>
              <a:rPr lang="ru-RU" sz="1800" dirty="0" smtClean="0">
                <a:solidFill>
                  <a:schemeClr val="accent2"/>
                </a:solidFill>
                <a:cs typeface="Arial" charset="0"/>
              </a:rPr>
              <a:t>900</a:t>
            </a:r>
            <a:r>
              <a:rPr lang="en-US" sz="1800" dirty="0">
                <a:solidFill>
                  <a:schemeClr val="accent2"/>
                </a:solidFill>
                <a:cs typeface="Arial" charset="0"/>
              </a:rPr>
              <a:t>°</a:t>
            </a:r>
            <a:r>
              <a:rPr lang="ru-RU" sz="1800" dirty="0">
                <a:solidFill>
                  <a:schemeClr val="accent2"/>
                </a:solidFill>
                <a:cs typeface="Arial" charset="0"/>
              </a:rPr>
              <a:t>С - 1100 </a:t>
            </a:r>
            <a:r>
              <a:rPr lang="en-US" sz="1800" dirty="0">
                <a:solidFill>
                  <a:schemeClr val="accent2"/>
                </a:solidFill>
                <a:cs typeface="Arial" charset="0"/>
              </a:rPr>
              <a:t>°</a:t>
            </a:r>
            <a:r>
              <a:rPr lang="ru-RU" sz="1800" dirty="0">
                <a:solidFill>
                  <a:schemeClr val="accent2"/>
                </a:solidFill>
                <a:cs typeface="Arial" charset="0"/>
              </a:rPr>
              <a:t>С) </a:t>
            </a:r>
          </a:p>
          <a:p>
            <a:pPr marL="0" indent="0">
              <a:lnSpc>
                <a:spcPct val="80000"/>
              </a:lnSpc>
              <a:buClr>
                <a:srgbClr val="FFFF00"/>
              </a:buClr>
              <a:buNone/>
              <a:defRPr/>
            </a:pPr>
            <a:endParaRPr lang="ru-RU" sz="1800" dirty="0" smtClean="0">
              <a:solidFill>
                <a:schemeClr val="accent2"/>
              </a:solidFill>
              <a:cs typeface="Arial" charset="0"/>
            </a:endParaRPr>
          </a:p>
          <a:p>
            <a:pPr marL="0" indent="0">
              <a:lnSpc>
                <a:spcPct val="80000"/>
              </a:lnSpc>
              <a:buClr>
                <a:srgbClr val="FFFF00"/>
              </a:buClr>
              <a:buNone/>
              <a:defRPr/>
            </a:pPr>
            <a:r>
              <a:rPr lang="ru-RU" sz="1800" dirty="0" smtClean="0">
                <a:solidFill>
                  <a:schemeClr val="accent2"/>
                </a:solidFill>
                <a:cs typeface="Arial" charset="0"/>
              </a:rPr>
              <a:t>Температура </a:t>
            </a:r>
            <a:r>
              <a:rPr lang="ru-RU" sz="1800" dirty="0">
                <a:solidFill>
                  <a:schemeClr val="accent2"/>
                </a:solidFill>
                <a:cs typeface="Arial" charset="0"/>
              </a:rPr>
              <a:t>табачного </a:t>
            </a:r>
            <a:endParaRPr lang="ru-RU" sz="1800" dirty="0" smtClean="0">
              <a:solidFill>
                <a:schemeClr val="accent2"/>
              </a:solidFill>
              <a:cs typeface="Arial" charset="0"/>
            </a:endParaRPr>
          </a:p>
          <a:p>
            <a:pPr marL="0" indent="0">
              <a:lnSpc>
                <a:spcPct val="80000"/>
              </a:lnSpc>
              <a:buClr>
                <a:srgbClr val="FFFF00"/>
              </a:buClr>
              <a:buNone/>
              <a:defRPr/>
            </a:pPr>
            <a:r>
              <a:rPr lang="ru-RU" sz="1800" dirty="0" smtClean="0">
                <a:solidFill>
                  <a:schemeClr val="accent2"/>
                </a:solidFill>
                <a:cs typeface="Arial" charset="0"/>
              </a:rPr>
              <a:t>дыма </a:t>
            </a:r>
            <a:r>
              <a:rPr lang="ru-RU" sz="1800" dirty="0">
                <a:solidFill>
                  <a:schemeClr val="accent2"/>
                </a:solidFill>
                <a:cs typeface="Arial" charset="0"/>
              </a:rPr>
              <a:t>– 40-60 </a:t>
            </a:r>
            <a:r>
              <a:rPr lang="en-US" sz="1800" dirty="0">
                <a:solidFill>
                  <a:schemeClr val="accent2"/>
                </a:solidFill>
                <a:cs typeface="Arial" charset="0"/>
              </a:rPr>
              <a:t>°</a:t>
            </a:r>
            <a:r>
              <a:rPr lang="ru-RU" sz="1800" dirty="0">
                <a:solidFill>
                  <a:schemeClr val="accent2"/>
                </a:solidFill>
                <a:cs typeface="Arial" charset="0"/>
              </a:rPr>
              <a:t>С </a:t>
            </a:r>
          </a:p>
          <a:p>
            <a:pPr marL="0" indent="0">
              <a:lnSpc>
                <a:spcPct val="80000"/>
              </a:lnSpc>
              <a:buClr>
                <a:srgbClr val="FFFF00"/>
              </a:buClr>
              <a:buNone/>
              <a:defRPr/>
            </a:pP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Горящая </a:t>
            </a:r>
            <a:r>
              <a:rPr lang="ru-RU" sz="1800" dirty="0">
                <a:solidFill>
                  <a:schemeClr val="accent2"/>
                </a:solidFill>
              </a:rPr>
              <a:t>сигарета </a:t>
            </a: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продуцирует </a:t>
            </a:r>
            <a:r>
              <a:rPr lang="ru-RU" sz="1800" dirty="0">
                <a:solidFill>
                  <a:schemeClr val="accent2"/>
                </a:solidFill>
              </a:rPr>
              <a:t>более </a:t>
            </a: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4 </a:t>
            </a:r>
            <a:r>
              <a:rPr lang="ru-RU" sz="1800" dirty="0">
                <a:solidFill>
                  <a:schemeClr val="accent2"/>
                </a:solidFill>
              </a:rPr>
              <a:t>тыс. химических соединений, из них: 	40 канцерогенов и 12 ко-канцерогенов</a:t>
            </a:r>
          </a:p>
          <a:p>
            <a:pPr marL="0" indent="0">
              <a:lnSpc>
                <a:spcPct val="80000"/>
              </a:lnSpc>
              <a:buClr>
                <a:srgbClr val="FFFF00"/>
              </a:buClr>
              <a:buNone/>
              <a:defRPr/>
            </a:pP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При </a:t>
            </a:r>
            <a:r>
              <a:rPr lang="ru-RU" sz="1800" dirty="0">
                <a:solidFill>
                  <a:schemeClr val="accent2"/>
                </a:solidFill>
              </a:rPr>
              <a:t>выкуривании 20 г табака </a:t>
            </a:r>
            <a:endParaRPr lang="ru-RU" sz="1800" dirty="0" smtClean="0">
              <a:solidFill>
                <a:schemeClr val="accent2"/>
              </a:solidFill>
            </a:endParaRPr>
          </a:p>
          <a:p>
            <a:pPr marL="0" indent="0">
              <a:lnSpc>
                <a:spcPct val="80000"/>
              </a:lnSpc>
              <a:buClr>
                <a:srgbClr val="FFFF00"/>
              </a:buClr>
              <a:buNone/>
              <a:defRPr/>
            </a:pPr>
            <a:r>
              <a:rPr lang="ru-RU" sz="1800" dirty="0" smtClean="0">
                <a:solidFill>
                  <a:schemeClr val="accent2"/>
                </a:solidFill>
              </a:rPr>
              <a:t>образуется </a:t>
            </a:r>
            <a:r>
              <a:rPr lang="ru-RU" sz="1800" dirty="0">
                <a:solidFill>
                  <a:schemeClr val="accent2"/>
                </a:solidFill>
              </a:rPr>
              <a:t>1г дегтя</a:t>
            </a:r>
          </a:p>
          <a:p>
            <a:pPr marL="0" indent="0">
              <a:lnSpc>
                <a:spcPct val="80000"/>
              </a:lnSpc>
              <a:buClr>
                <a:srgbClr val="FFFF00"/>
              </a:buClr>
              <a:buNone/>
              <a:defRPr/>
            </a:pPr>
            <a:endParaRPr lang="ru-RU" sz="1800" dirty="0" smtClean="0">
              <a:solidFill>
                <a:schemeClr val="accent2"/>
              </a:solidFill>
              <a:cs typeface="Arial" charset="0"/>
            </a:endParaRPr>
          </a:p>
          <a:p>
            <a:pPr marL="0" indent="0">
              <a:lnSpc>
                <a:spcPct val="80000"/>
              </a:lnSpc>
              <a:buClr>
                <a:srgbClr val="FFFF00"/>
              </a:buClr>
              <a:buNone/>
              <a:defRPr/>
            </a:pPr>
            <a:r>
              <a:rPr lang="ru-RU" sz="1800" dirty="0" smtClean="0">
                <a:solidFill>
                  <a:schemeClr val="accent2"/>
                </a:solidFill>
                <a:cs typeface="Arial" charset="0"/>
              </a:rPr>
              <a:t>Современные </a:t>
            </a:r>
            <a:r>
              <a:rPr lang="ru-RU" sz="1800" dirty="0">
                <a:solidFill>
                  <a:schemeClr val="accent2"/>
                </a:solidFill>
                <a:cs typeface="Arial" charset="0"/>
              </a:rPr>
              <a:t>фильтры удерживают не более 20% содержащихся в дыме </a:t>
            </a:r>
            <a:r>
              <a:rPr lang="ru-RU" sz="1800" dirty="0" smtClean="0">
                <a:solidFill>
                  <a:schemeClr val="accent2"/>
                </a:solidFill>
                <a:cs typeface="Arial" charset="0"/>
              </a:rPr>
              <a:t>веществ</a:t>
            </a:r>
            <a:endParaRPr lang="en-US" sz="1800" dirty="0">
              <a:solidFill>
                <a:schemeClr val="accent2"/>
              </a:solidFill>
              <a:cs typeface="Arial" charset="0"/>
            </a:endParaRPr>
          </a:p>
        </p:txBody>
      </p:sp>
      <p:pic>
        <p:nvPicPr>
          <p:cNvPr id="4" name="Picture 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45720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01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descr="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8136904" cy="6408712"/>
          </a:xfrm>
          <a:prstGeom prst="rect">
            <a:avLst/>
          </a:prstGeom>
          <a:noFill/>
          <a:ln>
            <a:noFill/>
          </a:ln>
        </p:spPr>
      </p:pic>
    </p:spTree>
    <p:extLst>
      <p:ext uri="{BB962C8B-B14F-4D97-AF65-F5344CB8AC3E}">
        <p14:creationId xmlns:p14="http://schemas.microsoft.com/office/powerpoint/2010/main" val="235210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Еще немного статистики:</a:t>
            </a:r>
            <a:endParaRPr lang="ru-RU" dirty="0"/>
          </a:p>
        </p:txBody>
      </p:sp>
      <p:sp>
        <p:nvSpPr>
          <p:cNvPr id="3" name="Объект 2"/>
          <p:cNvSpPr>
            <a:spLocks noGrp="1"/>
          </p:cNvSpPr>
          <p:nvPr>
            <p:ph idx="1"/>
          </p:nvPr>
        </p:nvSpPr>
        <p:spPr/>
        <p:txBody>
          <a:bodyPr/>
          <a:lstStyle/>
          <a:p>
            <a:r>
              <a:rPr lang="ru-RU" sz="2400" dirty="0"/>
              <a:t>Из-за наличия в табачных изделиях радиоактивного полония-210, человек, выкуривающий по 20 сигарет в день, за год получает ту же дозу радиации, как и после 200 рентгеновских снимков</a:t>
            </a:r>
            <a:r>
              <a:rPr lang="ru-RU" sz="2400" dirty="0" smtClean="0"/>
              <a:t>.</a:t>
            </a:r>
          </a:p>
          <a:p>
            <a:r>
              <a:rPr lang="ru-RU" sz="2400" dirty="0"/>
              <a:t>Регулярное курение сокращает жизнь в среднем на 15 лет, причем одновременно снижается ее качество за счет ухудшения самочувствия и снижения физических возможностей. Люди, выкуривающие 1-9 сигарет в день, живут меньше на 4,6 года, 10-19 сигарет – на 5,5 лет, 20-39 сигарет – на 6,2 года.</a:t>
            </a:r>
            <a:endParaRPr lang="ru-RU" sz="2400" dirty="0"/>
          </a:p>
        </p:txBody>
      </p:sp>
    </p:spTree>
    <p:extLst>
      <p:ext uri="{BB962C8B-B14F-4D97-AF65-F5344CB8AC3E}">
        <p14:creationId xmlns:p14="http://schemas.microsoft.com/office/powerpoint/2010/main" val="3738734492"/>
      </p:ext>
    </p:extLst>
  </p:cSld>
  <p:clrMapOvr>
    <a:masterClrMapping/>
  </p:clrMapOvr>
</p:sld>
</file>

<file path=ppt/theme/theme1.xml><?xml version="1.0" encoding="utf-8"?>
<a:theme xmlns:a="http://schemas.openxmlformats.org/drawingml/2006/main" name="calculated_risk">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calculated_risk</Template>
  <TotalTime>108</TotalTime>
  <Words>1284</Words>
  <Application>Microsoft Office PowerPoint</Application>
  <PresentationFormat>Экран (4:3)</PresentationFormat>
  <Paragraphs>178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calculated_risk</vt:lpstr>
      <vt:lpstr>Профилактика табакокурения </vt:lpstr>
      <vt:lpstr>Презентация PowerPoint</vt:lpstr>
      <vt:lpstr>Статистика:</vt:lpstr>
      <vt:lpstr>Статистика:</vt:lpstr>
      <vt:lpstr>Немного истории</vt:lpstr>
      <vt:lpstr>Причины табакокурения:</vt:lpstr>
      <vt:lpstr>Презентация PowerPoint</vt:lpstr>
      <vt:lpstr>Презентация PowerPoint</vt:lpstr>
      <vt:lpstr>Еще немного статистики:</vt:lpstr>
      <vt:lpstr>Последствия курения:</vt:lpstr>
      <vt:lpstr>Пассивное курение:</vt:lpstr>
      <vt:lpstr>Пассивное курение:</vt:lpstr>
      <vt:lpstr>Когда нужно бить тревогу?</vt:lpstr>
      <vt:lpstr>Оценка степени мотивации и готовности к отказу от курения</vt:lpstr>
      <vt:lpstr>Презентация PowerPoint</vt:lpstr>
      <vt:lpstr>Презентация PowerPoint</vt:lpstr>
      <vt:lpstr>Стадии отказа от курения:</vt:lpstr>
      <vt:lpstr>Эффекты прекращения курения</vt:lpstr>
      <vt:lpstr>Мифы, которые мешают бросить курить</vt:lpstr>
      <vt:lpstr>Мифы, которые мешают бросить курить</vt:lpstr>
      <vt:lpstr>Мифы, которые мешают бросить курить</vt:lpstr>
      <vt:lpstr>Мифы, которые мешают бросить курить</vt:lpstr>
      <vt:lpstr>Мифы, которые мешают бросить курить</vt:lpstr>
      <vt:lpstr>Куда обращаться?</vt:lpstr>
      <vt:lpstr>Профилактические технологии – возможности оказания помощи в прекращении потребления табака</vt:lpstr>
      <vt:lpstr>Методы воздействия на табачную зависимость</vt:lpstr>
      <vt:lpstr>Самостоятельный план действий:</vt:lpstr>
      <vt:lpstr>Альтернатива курения:</vt:lpstr>
      <vt:lpstr>Презентация PowerPoint</vt:lpstr>
      <vt:lpstr>Благодарю за внимание!</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табакокурения </dc:title>
  <dc:creator>Kol</dc:creator>
  <cp:lastModifiedBy>Kol</cp:lastModifiedBy>
  <cp:revision>42</cp:revision>
  <dcterms:created xsi:type="dcterms:W3CDTF">2013-01-29T08:07:53Z</dcterms:created>
  <dcterms:modified xsi:type="dcterms:W3CDTF">2013-02-02T08:10:25Z</dcterms:modified>
</cp:coreProperties>
</file>